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35"/>
  </p:notesMasterIdLst>
  <p:sldIdLst>
    <p:sldId id="256" r:id="rId2"/>
    <p:sldId id="258" r:id="rId3"/>
    <p:sldId id="259" r:id="rId4"/>
    <p:sldId id="260" r:id="rId5"/>
    <p:sldId id="261" r:id="rId6"/>
    <p:sldId id="265" r:id="rId7"/>
    <p:sldId id="286" r:id="rId8"/>
    <p:sldId id="262" r:id="rId9"/>
    <p:sldId id="263" r:id="rId10"/>
    <p:sldId id="264" r:id="rId11"/>
    <p:sldId id="287" r:id="rId12"/>
    <p:sldId id="288" r:id="rId13"/>
    <p:sldId id="289" r:id="rId14"/>
    <p:sldId id="290" r:id="rId15"/>
    <p:sldId id="291" r:id="rId16"/>
    <p:sldId id="292" r:id="rId17"/>
    <p:sldId id="293" r:id="rId18"/>
    <p:sldId id="294" r:id="rId19"/>
    <p:sldId id="295" r:id="rId20"/>
    <p:sldId id="266" r:id="rId21"/>
    <p:sldId id="296" r:id="rId22"/>
    <p:sldId id="297" r:id="rId23"/>
    <p:sldId id="298" r:id="rId24"/>
    <p:sldId id="299" r:id="rId25"/>
    <p:sldId id="301" r:id="rId26"/>
    <p:sldId id="300" r:id="rId27"/>
    <p:sldId id="303" r:id="rId28"/>
    <p:sldId id="269" r:id="rId29"/>
    <p:sldId id="304" r:id="rId30"/>
    <p:sldId id="305" r:id="rId31"/>
    <p:sldId id="306" r:id="rId32"/>
    <p:sldId id="277" r:id="rId33"/>
    <p:sldId id="278" r:id="rId34"/>
  </p:sldIdLst>
  <p:sldSz cx="9144000" cy="5143500" type="screen16x9"/>
  <p:notesSz cx="6858000" cy="9144000"/>
  <p:embeddedFontLst>
    <p:embeddedFont>
      <p:font typeface="Lexend Deca" panose="020B0604020202020204" charset="0"/>
      <p:regular r:id="rId36"/>
    </p:embeddedFont>
    <p:embeddedFont>
      <p:font typeface="Calibri" panose="020F0502020204030204" pitchFamily="34" charset="0"/>
      <p:regular r:id="rId37"/>
      <p:bold r:id="rId38"/>
      <p:italic r:id="rId39"/>
      <p:boldItalic r:id="rId40"/>
    </p:embeddedFont>
    <p:embeddedFont>
      <p:font typeface="Arial Black" panose="020B0A04020102020204" pitchFamily="34" charset="0"/>
      <p:bold r:id="rId41"/>
    </p:embeddedFont>
    <p:embeddedFont>
      <p:font typeface="Leelawadee" panose="020B0604020202020204" charset="-34"/>
      <p:regular r:id="rId42"/>
      <p:bold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05328FE-EAA0-4D66-B2EB-EDFFDB4B2476}">
  <a:tblStyle styleId="{C05328FE-EAA0-4D66-B2EB-EDFFDB4B247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30"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5f391192_0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5f391192_0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g35f391192_0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 name="Google Shape;230;g35f391192_0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25"/>
            <a:ext cx="9143957" cy="5143500"/>
          </a:xfrm>
          <a:prstGeom prst="rect">
            <a:avLst/>
          </a:prstGeom>
          <a:noFill/>
          <a:ln>
            <a:noFill/>
          </a:ln>
        </p:spPr>
      </p:pic>
      <p:sp>
        <p:nvSpPr>
          <p:cNvPr id="11" name="Google Shape;11;p2"/>
          <p:cNvSpPr txBox="1">
            <a:spLocks noGrp="1"/>
          </p:cNvSpPr>
          <p:nvPr>
            <p:ph type="ctrTitle"/>
          </p:nvPr>
        </p:nvSpPr>
        <p:spPr>
          <a:xfrm>
            <a:off x="685800" y="1991825"/>
            <a:ext cx="4539000" cy="1159800"/>
          </a:xfrm>
          <a:prstGeom prst="rect">
            <a:avLst/>
          </a:prstGeom>
        </p:spPr>
        <p:txBody>
          <a:bodyPr spcFirstLastPara="1" wrap="square" lIns="0" tIns="0" rIns="0" bIns="0" anchor="ctr" anchorCtr="0">
            <a:noAutofit/>
          </a:bodyPr>
          <a:lstStyle>
            <a:lvl1pPr lvl="0">
              <a:spcBef>
                <a:spcPts val="0"/>
              </a:spcBef>
              <a:spcAft>
                <a:spcPts val="0"/>
              </a:spcAft>
              <a:buSzPts val="5000"/>
              <a:buNone/>
              <a:defRPr sz="5000"/>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p:cSld name="BLANK_1_1">
    <p:spTree>
      <p:nvGrpSpPr>
        <p:cNvPr id="1" name="Shape 54"/>
        <p:cNvGrpSpPr/>
        <p:nvPr/>
      </p:nvGrpSpPr>
      <p:grpSpPr>
        <a:xfrm>
          <a:off x="0" y="0"/>
          <a:ext cx="0" cy="0"/>
          <a:chOff x="0" y="0"/>
          <a:chExt cx="0" cy="0"/>
        </a:xfrm>
      </p:grpSpPr>
      <p:sp>
        <p:nvSpPr>
          <p:cNvPr id="55" name="Google Shape;55;p1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2"/>
        <p:cNvGrpSpPr/>
        <p:nvPr/>
      </p:nvGrpSpPr>
      <p:grpSpPr>
        <a:xfrm>
          <a:off x="0" y="0"/>
          <a:ext cx="0" cy="0"/>
          <a:chOff x="0" y="0"/>
          <a:chExt cx="0" cy="0"/>
        </a:xfrm>
      </p:grpSpPr>
      <p:pic>
        <p:nvPicPr>
          <p:cNvPr id="13" name="Google Shape;13;p3"/>
          <p:cNvPicPr preferRelativeResize="0"/>
          <p:nvPr/>
        </p:nvPicPr>
        <p:blipFill>
          <a:blip r:embed="rId2">
            <a:alphaModFix/>
          </a:blip>
          <a:stretch>
            <a:fillRect/>
          </a:stretch>
        </p:blipFill>
        <p:spPr>
          <a:xfrm>
            <a:off x="0" y="0"/>
            <a:ext cx="9144000" cy="5143500"/>
          </a:xfrm>
          <a:prstGeom prst="rect">
            <a:avLst/>
          </a:prstGeom>
          <a:noFill/>
          <a:ln>
            <a:noFill/>
          </a:ln>
        </p:spPr>
      </p:pic>
      <p:sp>
        <p:nvSpPr>
          <p:cNvPr id="14" name="Google Shape;14;p3"/>
          <p:cNvSpPr txBox="1">
            <a:spLocks noGrp="1"/>
          </p:cNvSpPr>
          <p:nvPr>
            <p:ph type="ctrTitle"/>
          </p:nvPr>
        </p:nvSpPr>
        <p:spPr>
          <a:xfrm>
            <a:off x="685800" y="1659550"/>
            <a:ext cx="4263900" cy="1159800"/>
          </a:xfrm>
          <a:prstGeom prst="rect">
            <a:avLst/>
          </a:prstGeom>
        </p:spPr>
        <p:txBody>
          <a:bodyPr spcFirstLastPara="1" wrap="square" lIns="0" tIns="0" rIns="0" bIns="0" anchor="b" anchorCtr="0">
            <a:noAutofit/>
          </a:bodyPr>
          <a:lstStyle>
            <a:lvl1pPr lvl="0" rtl="0">
              <a:spcBef>
                <a:spcPts val="0"/>
              </a:spcBef>
              <a:spcAft>
                <a:spcPts val="0"/>
              </a:spcAft>
              <a:buSzPts val="3600"/>
              <a:buNone/>
              <a:defRPr sz="3600"/>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a:endParaRPr/>
          </a:p>
        </p:txBody>
      </p:sp>
      <p:sp>
        <p:nvSpPr>
          <p:cNvPr id="15" name="Google Shape;15;p3"/>
          <p:cNvSpPr txBox="1">
            <a:spLocks noGrp="1"/>
          </p:cNvSpPr>
          <p:nvPr>
            <p:ph type="subTitle" idx="1"/>
          </p:nvPr>
        </p:nvSpPr>
        <p:spPr>
          <a:xfrm>
            <a:off x="685800" y="2916254"/>
            <a:ext cx="4263900" cy="784800"/>
          </a:xfrm>
          <a:prstGeom prst="rect">
            <a:avLst/>
          </a:prstGeom>
        </p:spPr>
        <p:txBody>
          <a:bodyPr spcFirstLastPara="1" wrap="square" lIns="0" tIns="0" rIns="0" bIns="0" anchor="t" anchorCtr="0">
            <a:noAutofit/>
          </a:bodyPr>
          <a:lstStyle>
            <a:lvl1pPr lvl="0" rtl="0">
              <a:spcBef>
                <a:spcPts val="0"/>
              </a:spcBef>
              <a:spcAft>
                <a:spcPts val="0"/>
              </a:spcAft>
              <a:buClr>
                <a:schemeClr val="accent4"/>
              </a:buClr>
              <a:buSzPts val="1800"/>
              <a:buNone/>
              <a:defRPr sz="1800">
                <a:solidFill>
                  <a:schemeClr val="accent4"/>
                </a:solidFill>
              </a:defRPr>
            </a:lvl1pPr>
            <a:lvl2pPr lvl="1" rtl="0">
              <a:spcBef>
                <a:spcPts val="0"/>
              </a:spcBef>
              <a:spcAft>
                <a:spcPts val="0"/>
              </a:spcAft>
              <a:buClr>
                <a:schemeClr val="accent4"/>
              </a:buClr>
              <a:buSzPts val="1800"/>
              <a:buNone/>
              <a:defRPr sz="1800">
                <a:solidFill>
                  <a:schemeClr val="accent4"/>
                </a:solidFill>
              </a:defRPr>
            </a:lvl2pPr>
            <a:lvl3pPr lvl="2" rtl="0">
              <a:spcBef>
                <a:spcPts val="0"/>
              </a:spcBef>
              <a:spcAft>
                <a:spcPts val="0"/>
              </a:spcAft>
              <a:buClr>
                <a:schemeClr val="accent4"/>
              </a:buClr>
              <a:buSzPts val="1800"/>
              <a:buNone/>
              <a:defRPr sz="1800">
                <a:solidFill>
                  <a:schemeClr val="accent4"/>
                </a:solidFill>
              </a:defRPr>
            </a:lvl3pPr>
            <a:lvl4pPr lvl="3" rtl="0">
              <a:spcBef>
                <a:spcPts val="0"/>
              </a:spcBef>
              <a:spcAft>
                <a:spcPts val="0"/>
              </a:spcAft>
              <a:buClr>
                <a:schemeClr val="accent4"/>
              </a:buClr>
              <a:buSzPts val="1800"/>
              <a:buNone/>
              <a:defRPr sz="1800">
                <a:solidFill>
                  <a:schemeClr val="accent4"/>
                </a:solidFill>
              </a:defRPr>
            </a:lvl4pPr>
            <a:lvl5pPr lvl="4" rtl="0">
              <a:spcBef>
                <a:spcPts val="0"/>
              </a:spcBef>
              <a:spcAft>
                <a:spcPts val="0"/>
              </a:spcAft>
              <a:buClr>
                <a:schemeClr val="accent4"/>
              </a:buClr>
              <a:buSzPts val="1800"/>
              <a:buNone/>
              <a:defRPr sz="1800">
                <a:solidFill>
                  <a:schemeClr val="accent4"/>
                </a:solidFill>
              </a:defRPr>
            </a:lvl5pPr>
            <a:lvl6pPr lvl="5" rtl="0">
              <a:spcBef>
                <a:spcPts val="0"/>
              </a:spcBef>
              <a:spcAft>
                <a:spcPts val="0"/>
              </a:spcAft>
              <a:buClr>
                <a:schemeClr val="accent4"/>
              </a:buClr>
              <a:buSzPts val="1800"/>
              <a:buNone/>
              <a:defRPr sz="1800">
                <a:solidFill>
                  <a:schemeClr val="accent4"/>
                </a:solidFill>
              </a:defRPr>
            </a:lvl6pPr>
            <a:lvl7pPr lvl="6" rtl="0">
              <a:spcBef>
                <a:spcPts val="0"/>
              </a:spcBef>
              <a:spcAft>
                <a:spcPts val="0"/>
              </a:spcAft>
              <a:buClr>
                <a:schemeClr val="accent4"/>
              </a:buClr>
              <a:buSzPts val="1800"/>
              <a:buNone/>
              <a:defRPr sz="1800">
                <a:solidFill>
                  <a:schemeClr val="accent4"/>
                </a:solidFill>
              </a:defRPr>
            </a:lvl7pPr>
            <a:lvl8pPr lvl="7" rtl="0">
              <a:spcBef>
                <a:spcPts val="0"/>
              </a:spcBef>
              <a:spcAft>
                <a:spcPts val="0"/>
              </a:spcAft>
              <a:buClr>
                <a:schemeClr val="accent4"/>
              </a:buClr>
              <a:buSzPts val="1800"/>
              <a:buNone/>
              <a:defRPr sz="1800">
                <a:solidFill>
                  <a:schemeClr val="accent4"/>
                </a:solidFill>
              </a:defRPr>
            </a:lvl8pPr>
            <a:lvl9pPr lvl="8" rtl="0">
              <a:spcBef>
                <a:spcPts val="0"/>
              </a:spcBef>
              <a:spcAft>
                <a:spcPts val="0"/>
              </a:spcAft>
              <a:buClr>
                <a:schemeClr val="accent4"/>
              </a:buClr>
              <a:buSzPts val="1800"/>
              <a:buNone/>
              <a:defRPr sz="1800">
                <a:solidFill>
                  <a:schemeClr val="accent4"/>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6"/>
        <p:cNvGrpSpPr/>
        <p:nvPr/>
      </p:nvGrpSpPr>
      <p:grpSpPr>
        <a:xfrm>
          <a:off x="0" y="0"/>
          <a:ext cx="0" cy="0"/>
          <a:chOff x="0" y="0"/>
          <a:chExt cx="0" cy="0"/>
        </a:xfrm>
      </p:grpSpPr>
      <p:pic>
        <p:nvPicPr>
          <p:cNvPr id="17" name="Google Shape;17;p4"/>
          <p:cNvPicPr preferRelativeResize="0"/>
          <p:nvPr/>
        </p:nvPicPr>
        <p:blipFill>
          <a:blip r:embed="rId2">
            <a:alphaModFix/>
          </a:blip>
          <a:stretch>
            <a:fillRect/>
          </a:stretch>
        </p:blipFill>
        <p:spPr>
          <a:xfrm>
            <a:off x="0" y="0"/>
            <a:ext cx="9144000" cy="5143500"/>
          </a:xfrm>
          <a:prstGeom prst="rect">
            <a:avLst/>
          </a:prstGeom>
          <a:noFill/>
          <a:ln>
            <a:noFill/>
          </a:ln>
        </p:spPr>
      </p:pic>
      <p:sp>
        <p:nvSpPr>
          <p:cNvPr id="18" name="Google Shape;18;p4"/>
          <p:cNvSpPr/>
          <p:nvPr/>
        </p:nvSpPr>
        <p:spPr>
          <a:xfrm>
            <a:off x="42525" y="42525"/>
            <a:ext cx="2000100" cy="2000100"/>
          </a:xfrm>
          <a:prstGeom prst="ellipse">
            <a:avLst/>
          </a:prstGeom>
          <a:gradFill>
            <a:gsLst>
              <a:gs pos="0">
                <a:srgbClr val="00FFFF">
                  <a:alpha val="54117"/>
                </a:srgbClr>
              </a:gs>
              <a:gs pos="73000">
                <a:srgbClr val="00FFFF">
                  <a:alpha val="0"/>
                </a:srgbClr>
              </a:gs>
              <a:gs pos="100000">
                <a:srgbClr val="00FFFF">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body" idx="1"/>
          </p:nvPr>
        </p:nvSpPr>
        <p:spPr>
          <a:xfrm>
            <a:off x="1343850" y="866400"/>
            <a:ext cx="4185600" cy="3693600"/>
          </a:xfrm>
          <a:prstGeom prst="rect">
            <a:avLst/>
          </a:prstGeom>
        </p:spPr>
        <p:txBody>
          <a:bodyPr spcFirstLastPara="1" wrap="square" lIns="0" tIns="0" rIns="0" bIns="0" anchor="t" anchorCtr="0">
            <a:noAutofit/>
          </a:bodyPr>
          <a:lstStyle>
            <a:lvl1pPr marL="457200" lvl="0" indent="-419100" rtl="0">
              <a:spcBef>
                <a:spcPts val="600"/>
              </a:spcBef>
              <a:spcAft>
                <a:spcPts val="0"/>
              </a:spcAft>
              <a:buSzPts val="3000"/>
              <a:buFont typeface="Lexend Deca"/>
              <a:buChar char="⬡"/>
              <a:defRPr sz="3000">
                <a:latin typeface="Lexend Deca"/>
                <a:ea typeface="Lexend Deca"/>
                <a:cs typeface="Lexend Deca"/>
                <a:sym typeface="Lexend Deca"/>
              </a:defRPr>
            </a:lvl1pPr>
            <a:lvl2pPr marL="914400" lvl="1" indent="-419100" rtl="0">
              <a:spcBef>
                <a:spcPts val="0"/>
              </a:spcBef>
              <a:spcAft>
                <a:spcPts val="0"/>
              </a:spcAft>
              <a:buSzPts val="3000"/>
              <a:buFont typeface="Lexend Deca"/>
              <a:buChar char="∙"/>
              <a:defRPr sz="3000">
                <a:latin typeface="Lexend Deca"/>
                <a:ea typeface="Lexend Deca"/>
                <a:cs typeface="Lexend Deca"/>
                <a:sym typeface="Lexend Deca"/>
              </a:defRPr>
            </a:lvl2pPr>
            <a:lvl3pPr marL="1371600" lvl="2" indent="-419100" rtl="0">
              <a:spcBef>
                <a:spcPts val="0"/>
              </a:spcBef>
              <a:spcAft>
                <a:spcPts val="0"/>
              </a:spcAft>
              <a:buSzPts val="3000"/>
              <a:buFont typeface="Lexend Deca"/>
              <a:buChar char="∙"/>
              <a:defRPr sz="3000">
                <a:latin typeface="Lexend Deca"/>
                <a:ea typeface="Lexend Deca"/>
                <a:cs typeface="Lexend Deca"/>
                <a:sym typeface="Lexend Deca"/>
              </a:defRPr>
            </a:lvl3pPr>
            <a:lvl4pPr marL="1828800" lvl="3" indent="-419100" rtl="0">
              <a:spcBef>
                <a:spcPts val="0"/>
              </a:spcBef>
              <a:spcAft>
                <a:spcPts val="0"/>
              </a:spcAft>
              <a:buSzPts val="3000"/>
              <a:buFont typeface="Lexend Deca"/>
              <a:buChar char="●"/>
              <a:defRPr sz="3000">
                <a:latin typeface="Lexend Deca"/>
                <a:ea typeface="Lexend Deca"/>
                <a:cs typeface="Lexend Deca"/>
                <a:sym typeface="Lexend Deca"/>
              </a:defRPr>
            </a:lvl4pPr>
            <a:lvl5pPr marL="2286000" lvl="4" indent="-419100" rtl="0">
              <a:spcBef>
                <a:spcPts val="0"/>
              </a:spcBef>
              <a:spcAft>
                <a:spcPts val="0"/>
              </a:spcAft>
              <a:buSzPts val="3000"/>
              <a:buFont typeface="Lexend Deca"/>
              <a:buChar char="○"/>
              <a:defRPr sz="3000">
                <a:latin typeface="Lexend Deca"/>
                <a:ea typeface="Lexend Deca"/>
                <a:cs typeface="Lexend Deca"/>
                <a:sym typeface="Lexend Deca"/>
              </a:defRPr>
            </a:lvl5pPr>
            <a:lvl6pPr marL="2743200" lvl="5" indent="-419100" rtl="0">
              <a:spcBef>
                <a:spcPts val="0"/>
              </a:spcBef>
              <a:spcAft>
                <a:spcPts val="0"/>
              </a:spcAft>
              <a:buSzPts val="3000"/>
              <a:buFont typeface="Lexend Deca"/>
              <a:buChar char="■"/>
              <a:defRPr sz="3000">
                <a:latin typeface="Lexend Deca"/>
                <a:ea typeface="Lexend Deca"/>
                <a:cs typeface="Lexend Deca"/>
                <a:sym typeface="Lexend Deca"/>
              </a:defRPr>
            </a:lvl6pPr>
            <a:lvl7pPr marL="3200400" lvl="6" indent="-419100" rtl="0">
              <a:spcBef>
                <a:spcPts val="0"/>
              </a:spcBef>
              <a:spcAft>
                <a:spcPts val="0"/>
              </a:spcAft>
              <a:buSzPts val="3000"/>
              <a:buFont typeface="Lexend Deca"/>
              <a:buChar char="●"/>
              <a:defRPr sz="3000">
                <a:latin typeface="Lexend Deca"/>
                <a:ea typeface="Lexend Deca"/>
                <a:cs typeface="Lexend Deca"/>
                <a:sym typeface="Lexend Deca"/>
              </a:defRPr>
            </a:lvl7pPr>
            <a:lvl8pPr marL="3657600" lvl="7" indent="-419100" rtl="0">
              <a:spcBef>
                <a:spcPts val="0"/>
              </a:spcBef>
              <a:spcAft>
                <a:spcPts val="0"/>
              </a:spcAft>
              <a:buSzPts val="3000"/>
              <a:buFont typeface="Lexend Deca"/>
              <a:buChar char="○"/>
              <a:defRPr sz="3000">
                <a:latin typeface="Lexend Deca"/>
                <a:ea typeface="Lexend Deca"/>
                <a:cs typeface="Lexend Deca"/>
                <a:sym typeface="Lexend Deca"/>
              </a:defRPr>
            </a:lvl8pPr>
            <a:lvl9pPr marL="4114800" lvl="8" indent="-419100">
              <a:spcBef>
                <a:spcPts val="0"/>
              </a:spcBef>
              <a:spcAft>
                <a:spcPts val="0"/>
              </a:spcAft>
              <a:buSzPts val="3000"/>
              <a:buFont typeface="Lexend Deca"/>
              <a:buChar char="■"/>
              <a:defRPr sz="3000">
                <a:latin typeface="Lexend Deca"/>
                <a:ea typeface="Lexend Deca"/>
                <a:cs typeface="Lexend Deca"/>
                <a:sym typeface="Lexend Deca"/>
              </a:defRPr>
            </a:lvl9pPr>
          </a:lstStyle>
          <a:p>
            <a:endParaRPr/>
          </a:p>
        </p:txBody>
      </p:sp>
      <p:sp>
        <p:nvSpPr>
          <p:cNvPr id="20" name="Google Shape;20;p4"/>
          <p:cNvSpPr txBox="1"/>
          <p:nvPr/>
        </p:nvSpPr>
        <p:spPr>
          <a:xfrm>
            <a:off x="826414" y="656117"/>
            <a:ext cx="613800" cy="653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 sz="7200">
                <a:solidFill>
                  <a:schemeClr val="lt1"/>
                </a:solidFill>
                <a:latin typeface="Muli"/>
                <a:ea typeface="Muli"/>
                <a:cs typeface="Muli"/>
                <a:sym typeface="Muli"/>
              </a:rPr>
              <a:t>“</a:t>
            </a:r>
            <a:endParaRPr sz="7200">
              <a:solidFill>
                <a:schemeClr val="lt1"/>
              </a:solidFill>
              <a:latin typeface="Muli"/>
              <a:ea typeface="Muli"/>
              <a:cs typeface="Muli"/>
              <a:sym typeface="Muli"/>
            </a:endParaRPr>
          </a:p>
        </p:txBody>
      </p:sp>
      <p:sp>
        <p:nvSpPr>
          <p:cNvPr id="21" name="Google Shape;21;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2"/>
        <p:cNvGrpSpPr/>
        <p:nvPr/>
      </p:nvGrpSpPr>
      <p:grpSpPr>
        <a:xfrm>
          <a:off x="0" y="0"/>
          <a:ext cx="0" cy="0"/>
          <a:chOff x="0" y="0"/>
          <a:chExt cx="0" cy="0"/>
        </a:xfrm>
      </p:grpSpPr>
      <p:pic>
        <p:nvPicPr>
          <p:cNvPr id="23" name="Google Shape;23;p5"/>
          <p:cNvPicPr preferRelativeResize="0"/>
          <p:nvPr/>
        </p:nvPicPr>
        <p:blipFill>
          <a:blip r:embed="rId2">
            <a:alphaModFix/>
          </a:blip>
          <a:stretch>
            <a:fillRect/>
          </a:stretch>
        </p:blipFill>
        <p:spPr>
          <a:xfrm>
            <a:off x="0" y="0"/>
            <a:ext cx="9144000" cy="5143500"/>
          </a:xfrm>
          <a:prstGeom prst="rect">
            <a:avLst/>
          </a:prstGeom>
          <a:noFill/>
          <a:ln>
            <a:noFill/>
          </a:ln>
        </p:spPr>
      </p:pic>
      <p:sp>
        <p:nvSpPr>
          <p:cNvPr id="24" name="Google Shape;24;p5"/>
          <p:cNvSpPr txBox="1">
            <a:spLocks noGrp="1"/>
          </p:cNvSpPr>
          <p:nvPr>
            <p:ph type="title"/>
          </p:nvPr>
        </p:nvSpPr>
        <p:spPr>
          <a:xfrm>
            <a:off x="580550" y="205975"/>
            <a:ext cx="60144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580550" y="1352550"/>
            <a:ext cx="6014400" cy="3161700"/>
          </a:xfrm>
          <a:prstGeom prst="rect">
            <a:avLst/>
          </a:prstGeom>
        </p:spPr>
        <p:txBody>
          <a:bodyPr spcFirstLastPara="1" wrap="square" lIns="0" tIns="0" rIns="0" bIns="0"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6" name="Google Shape;26;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7"/>
        <p:cNvGrpSpPr/>
        <p:nvPr/>
      </p:nvGrpSpPr>
      <p:grpSpPr>
        <a:xfrm>
          <a:off x="0" y="0"/>
          <a:ext cx="0" cy="0"/>
          <a:chOff x="0" y="0"/>
          <a:chExt cx="0" cy="0"/>
        </a:xfrm>
      </p:grpSpPr>
      <p:pic>
        <p:nvPicPr>
          <p:cNvPr id="28" name="Google Shape;28;p6"/>
          <p:cNvPicPr preferRelativeResize="0"/>
          <p:nvPr/>
        </p:nvPicPr>
        <p:blipFill>
          <a:blip r:embed="rId2">
            <a:alphaModFix/>
          </a:blip>
          <a:stretch>
            <a:fillRect/>
          </a:stretch>
        </p:blipFill>
        <p:spPr>
          <a:xfrm>
            <a:off x="0" y="0"/>
            <a:ext cx="9144000" cy="5143500"/>
          </a:xfrm>
          <a:prstGeom prst="rect">
            <a:avLst/>
          </a:prstGeom>
          <a:noFill/>
          <a:ln>
            <a:noFill/>
          </a:ln>
        </p:spPr>
      </p:pic>
      <p:sp>
        <p:nvSpPr>
          <p:cNvPr id="29" name="Google Shape;29;p6"/>
          <p:cNvSpPr txBox="1">
            <a:spLocks noGrp="1"/>
          </p:cNvSpPr>
          <p:nvPr>
            <p:ph type="title"/>
          </p:nvPr>
        </p:nvSpPr>
        <p:spPr>
          <a:xfrm>
            <a:off x="580550" y="205975"/>
            <a:ext cx="60144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body" idx="1"/>
          </p:nvPr>
        </p:nvSpPr>
        <p:spPr>
          <a:xfrm>
            <a:off x="580550"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1" name="Google Shape;31;p6"/>
          <p:cNvSpPr txBox="1">
            <a:spLocks noGrp="1"/>
          </p:cNvSpPr>
          <p:nvPr>
            <p:ph type="body" idx="2"/>
          </p:nvPr>
        </p:nvSpPr>
        <p:spPr>
          <a:xfrm>
            <a:off x="3753943" y="1352550"/>
            <a:ext cx="2841000" cy="3155100"/>
          </a:xfrm>
          <a:prstGeom prst="rect">
            <a:avLst/>
          </a:prstGeom>
        </p:spPr>
        <p:txBody>
          <a:bodyPr spcFirstLastPara="1" wrap="square" lIns="0" tIns="0" rIns="0" bIns="0"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2" name="Google Shape;32;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33"/>
        <p:cNvGrpSpPr/>
        <p:nvPr/>
      </p:nvGrpSpPr>
      <p:grpSpPr>
        <a:xfrm>
          <a:off x="0" y="0"/>
          <a:ext cx="0" cy="0"/>
          <a:chOff x="0" y="0"/>
          <a:chExt cx="0" cy="0"/>
        </a:xfrm>
      </p:grpSpPr>
      <p:pic>
        <p:nvPicPr>
          <p:cNvPr id="34" name="Google Shape;34;p7"/>
          <p:cNvPicPr preferRelativeResize="0"/>
          <p:nvPr/>
        </p:nvPicPr>
        <p:blipFill>
          <a:blip r:embed="rId2">
            <a:alphaModFix/>
          </a:blip>
          <a:stretch>
            <a:fillRect/>
          </a:stretch>
        </p:blipFill>
        <p:spPr>
          <a:xfrm>
            <a:off x="0" y="0"/>
            <a:ext cx="9144000" cy="5143500"/>
          </a:xfrm>
          <a:prstGeom prst="rect">
            <a:avLst/>
          </a:prstGeom>
          <a:noFill/>
          <a:ln>
            <a:noFill/>
          </a:ln>
        </p:spPr>
      </p:pic>
      <p:sp>
        <p:nvSpPr>
          <p:cNvPr id="35" name="Google Shape;35;p7"/>
          <p:cNvSpPr txBox="1">
            <a:spLocks noGrp="1"/>
          </p:cNvSpPr>
          <p:nvPr>
            <p:ph type="title"/>
          </p:nvPr>
        </p:nvSpPr>
        <p:spPr>
          <a:xfrm>
            <a:off x="580550" y="205975"/>
            <a:ext cx="6405600" cy="8574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36" name="Google Shape;36;p7"/>
          <p:cNvSpPr txBox="1">
            <a:spLocks noGrp="1"/>
          </p:cNvSpPr>
          <p:nvPr>
            <p:ph type="body" idx="1"/>
          </p:nvPr>
        </p:nvSpPr>
        <p:spPr>
          <a:xfrm>
            <a:off x="580550" y="1352550"/>
            <a:ext cx="2005800" cy="32022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7" name="Google Shape;37;p7"/>
          <p:cNvSpPr txBox="1">
            <a:spLocks noGrp="1"/>
          </p:cNvSpPr>
          <p:nvPr>
            <p:ph type="body" idx="2"/>
          </p:nvPr>
        </p:nvSpPr>
        <p:spPr>
          <a:xfrm>
            <a:off x="2780447" y="1352550"/>
            <a:ext cx="2005800" cy="32022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8" name="Google Shape;38;p7"/>
          <p:cNvSpPr txBox="1">
            <a:spLocks noGrp="1"/>
          </p:cNvSpPr>
          <p:nvPr>
            <p:ph type="body" idx="3"/>
          </p:nvPr>
        </p:nvSpPr>
        <p:spPr>
          <a:xfrm>
            <a:off x="4980344" y="1352550"/>
            <a:ext cx="2005800" cy="3202200"/>
          </a:xfrm>
          <a:prstGeom prst="rect">
            <a:avLst/>
          </a:prstGeom>
        </p:spPr>
        <p:txBody>
          <a:bodyPr spcFirstLastPara="1" wrap="square" lIns="0" tIns="0" rIns="0" bIns="0"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9" name="Google Shape;39;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pic>
        <p:nvPicPr>
          <p:cNvPr id="41" name="Google Shape;41;p8"/>
          <p:cNvPicPr preferRelativeResize="0"/>
          <p:nvPr/>
        </p:nvPicPr>
        <p:blipFill>
          <a:blip r:embed="rId2">
            <a:alphaModFix/>
          </a:blip>
          <a:stretch>
            <a:fillRect/>
          </a:stretch>
        </p:blipFill>
        <p:spPr>
          <a:xfrm>
            <a:off x="0" y="0"/>
            <a:ext cx="9144000" cy="5143500"/>
          </a:xfrm>
          <a:prstGeom prst="rect">
            <a:avLst/>
          </a:prstGeom>
          <a:noFill/>
          <a:ln>
            <a:noFill/>
          </a:ln>
        </p:spPr>
      </p:pic>
      <p:sp>
        <p:nvSpPr>
          <p:cNvPr id="42" name="Google Shape;42;p8"/>
          <p:cNvSpPr txBox="1">
            <a:spLocks noGrp="1"/>
          </p:cNvSpPr>
          <p:nvPr>
            <p:ph type="title"/>
          </p:nvPr>
        </p:nvSpPr>
        <p:spPr>
          <a:xfrm>
            <a:off x="580550" y="205975"/>
            <a:ext cx="6014400" cy="857400"/>
          </a:xfrm>
          <a:prstGeom prst="rect">
            <a:avLst/>
          </a:prstGeom>
        </p:spPr>
        <p:txBody>
          <a:bodyPr spcFirstLastPara="1" wrap="square" lIns="0" tIns="0" rIns="0" bIns="0"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3" name="Google Shape;43;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 Small circuit" type="blank">
  <p:cSld name="BLANK">
    <p:spTree>
      <p:nvGrpSpPr>
        <p:cNvPr id="1" name="Shape 48"/>
        <p:cNvGrpSpPr/>
        <p:nvPr/>
      </p:nvGrpSpPr>
      <p:grpSpPr>
        <a:xfrm>
          <a:off x="0" y="0"/>
          <a:ext cx="0" cy="0"/>
          <a:chOff x="0" y="0"/>
          <a:chExt cx="0" cy="0"/>
        </a:xfrm>
      </p:grpSpPr>
      <p:pic>
        <p:nvPicPr>
          <p:cNvPr id="49" name="Google Shape;49;p10"/>
          <p:cNvPicPr preferRelativeResize="0"/>
          <p:nvPr/>
        </p:nvPicPr>
        <p:blipFill>
          <a:blip r:embed="rId2">
            <a:alphaModFix/>
          </a:blip>
          <a:stretch>
            <a:fillRect/>
          </a:stretch>
        </p:blipFill>
        <p:spPr>
          <a:xfrm>
            <a:off x="0" y="0"/>
            <a:ext cx="9144000" cy="5143500"/>
          </a:xfrm>
          <a:prstGeom prst="rect">
            <a:avLst/>
          </a:prstGeom>
          <a:noFill/>
          <a:ln>
            <a:noFill/>
          </a:ln>
        </p:spPr>
      </p:pic>
      <p:sp>
        <p:nvSpPr>
          <p:cNvPr id="50" name="Google Shape;50;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 Big circuit">
  <p:cSld name="BLANK_1">
    <p:spTree>
      <p:nvGrpSpPr>
        <p:cNvPr id="1" name="Shape 51"/>
        <p:cNvGrpSpPr/>
        <p:nvPr/>
      </p:nvGrpSpPr>
      <p:grpSpPr>
        <a:xfrm>
          <a:off x="0" y="0"/>
          <a:ext cx="0" cy="0"/>
          <a:chOff x="0" y="0"/>
          <a:chExt cx="0" cy="0"/>
        </a:xfrm>
      </p:grpSpPr>
      <p:pic>
        <p:nvPicPr>
          <p:cNvPr id="52" name="Google Shape;52;p11"/>
          <p:cNvPicPr preferRelativeResize="0"/>
          <p:nvPr/>
        </p:nvPicPr>
        <p:blipFill>
          <a:blip r:embed="rId2">
            <a:alphaModFix/>
          </a:blip>
          <a:stretch>
            <a:fillRect/>
          </a:stretch>
        </p:blipFill>
        <p:spPr>
          <a:xfrm>
            <a:off x="0" y="0"/>
            <a:ext cx="9144000" cy="5143500"/>
          </a:xfrm>
          <a:prstGeom prst="rect">
            <a:avLst/>
          </a:prstGeom>
          <a:noFill/>
          <a:ln>
            <a:noFill/>
          </a:ln>
        </p:spPr>
      </p:pic>
      <p:sp>
        <p:nvSpPr>
          <p:cNvPr id="53" name="Google Shape;53;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A458FF"/>
            </a:gs>
            <a:gs pos="39000">
              <a:srgbClr val="3544FF"/>
            </a:gs>
            <a:gs pos="100000">
              <a:srgbClr val="0A2F9E"/>
            </a:gs>
          </a:gsLst>
          <a:lin ang="8100019"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80550" y="205975"/>
            <a:ext cx="6014400" cy="857400"/>
          </a:xfrm>
          <a:prstGeom prst="rect">
            <a:avLst/>
          </a:prstGeom>
          <a:noFill/>
          <a:ln>
            <a:noFill/>
          </a:ln>
        </p:spPr>
        <p:txBody>
          <a:bodyPr spcFirstLastPara="1" wrap="square" lIns="0" tIns="0" rIns="0" bIns="0" anchor="b" anchorCtr="0">
            <a:noAutofit/>
          </a:bodyPr>
          <a:lstStyle>
            <a:lvl1pPr lvl="0">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1pPr>
            <a:lvl2pPr lvl="1">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2pPr>
            <a:lvl3pPr lvl="2">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3pPr>
            <a:lvl4pPr lvl="3">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4pPr>
            <a:lvl5pPr lvl="4">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5pPr>
            <a:lvl6pPr lvl="5">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6pPr>
            <a:lvl7pPr lvl="6">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7pPr>
            <a:lvl8pPr lvl="7">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8pPr>
            <a:lvl9pPr lvl="8">
              <a:spcBef>
                <a:spcPts val="0"/>
              </a:spcBef>
              <a:spcAft>
                <a:spcPts val="0"/>
              </a:spcAft>
              <a:buClr>
                <a:schemeClr val="lt1"/>
              </a:buClr>
              <a:buSzPts val="3200"/>
              <a:buFont typeface="Lexend Deca"/>
              <a:buNone/>
              <a:defRPr sz="3200" b="1">
                <a:solidFill>
                  <a:schemeClr val="lt1"/>
                </a:solidFill>
                <a:latin typeface="Lexend Deca"/>
                <a:ea typeface="Lexend Deca"/>
                <a:cs typeface="Lexend Deca"/>
                <a:sym typeface="Lexend Deca"/>
              </a:defRPr>
            </a:lvl9pPr>
          </a:lstStyle>
          <a:p>
            <a:endParaRPr/>
          </a:p>
        </p:txBody>
      </p:sp>
      <p:sp>
        <p:nvSpPr>
          <p:cNvPr id="7" name="Google Shape;7;p1"/>
          <p:cNvSpPr txBox="1">
            <a:spLocks noGrp="1"/>
          </p:cNvSpPr>
          <p:nvPr>
            <p:ph type="body" idx="1"/>
          </p:nvPr>
        </p:nvSpPr>
        <p:spPr>
          <a:xfrm>
            <a:off x="580550" y="1352550"/>
            <a:ext cx="6014400" cy="3161700"/>
          </a:xfrm>
          <a:prstGeom prst="rect">
            <a:avLst/>
          </a:prstGeom>
          <a:noFill/>
          <a:ln>
            <a:noFill/>
          </a:ln>
        </p:spPr>
        <p:txBody>
          <a:bodyPr spcFirstLastPara="1" wrap="square" lIns="0" tIns="0" rIns="0" bIns="0" anchor="t" anchorCtr="0">
            <a:noAutofit/>
          </a:bodyPr>
          <a:lstStyle>
            <a:lvl1pPr marL="457200" lvl="0" indent="-342900">
              <a:lnSpc>
                <a:spcPct val="115000"/>
              </a:lnSpc>
              <a:spcBef>
                <a:spcPts val="600"/>
              </a:spcBef>
              <a:spcAft>
                <a:spcPts val="0"/>
              </a:spcAft>
              <a:buClr>
                <a:schemeClr val="accent5"/>
              </a:buClr>
              <a:buSzPts val="1800"/>
              <a:buFont typeface="Muli"/>
              <a:buChar char="⬡"/>
              <a:defRPr sz="2400">
                <a:solidFill>
                  <a:schemeClr val="lt1"/>
                </a:solidFill>
                <a:latin typeface="Muli"/>
                <a:ea typeface="Muli"/>
                <a:cs typeface="Muli"/>
                <a:sym typeface="Muli"/>
              </a:defRPr>
            </a:lvl1pPr>
            <a:lvl2pPr marL="914400" lvl="1"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2pPr>
            <a:lvl3pPr marL="1371600" lvl="2" indent="-381000">
              <a:lnSpc>
                <a:spcPct val="115000"/>
              </a:lnSpc>
              <a:spcBef>
                <a:spcPts val="0"/>
              </a:spcBef>
              <a:spcAft>
                <a:spcPts val="0"/>
              </a:spcAft>
              <a:buClr>
                <a:schemeClr val="accent5"/>
              </a:buClr>
              <a:buSzPts val="2400"/>
              <a:buFont typeface="Muli"/>
              <a:buChar char="∙"/>
              <a:defRPr sz="2400">
                <a:solidFill>
                  <a:schemeClr val="lt1"/>
                </a:solidFill>
                <a:latin typeface="Muli"/>
                <a:ea typeface="Muli"/>
                <a:cs typeface="Muli"/>
                <a:sym typeface="Muli"/>
              </a:defRPr>
            </a:lvl3pPr>
            <a:lvl4pPr marL="1828800" lvl="3"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4pPr>
            <a:lvl5pPr marL="2286000" lvl="4"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5pPr>
            <a:lvl6pPr marL="2743200" lvl="5"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6pPr>
            <a:lvl7pPr marL="3200400" lvl="6"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7pPr>
            <a:lvl8pPr marL="3657600" lvl="7"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8pPr>
            <a:lvl9pPr marL="4114800" lvl="8" indent="-381000">
              <a:lnSpc>
                <a:spcPct val="115000"/>
              </a:lnSpc>
              <a:spcBef>
                <a:spcPts val="0"/>
              </a:spcBef>
              <a:spcAft>
                <a:spcPts val="0"/>
              </a:spcAft>
              <a:buClr>
                <a:schemeClr val="lt1"/>
              </a:buClr>
              <a:buSzPts val="2400"/>
              <a:buFont typeface="Muli"/>
              <a:buChar char="■"/>
              <a:defRPr sz="2400">
                <a:solidFill>
                  <a:schemeClr val="lt1"/>
                </a:solidFill>
                <a:latin typeface="Muli"/>
                <a:ea typeface="Muli"/>
                <a:cs typeface="Muli"/>
                <a:sym typeface="Muli"/>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a:buNone/>
              <a:defRPr sz="1300">
                <a:solidFill>
                  <a:schemeClr val="lt1"/>
                </a:solidFill>
                <a:latin typeface="Lexend Deca"/>
                <a:ea typeface="Lexend Deca"/>
                <a:cs typeface="Lexend Deca"/>
                <a:sym typeface="Lexend Deca"/>
              </a:defRPr>
            </a:lvl1pPr>
            <a:lvl2pPr lvl="1" algn="r">
              <a:buNone/>
              <a:defRPr sz="1300">
                <a:solidFill>
                  <a:schemeClr val="lt1"/>
                </a:solidFill>
                <a:latin typeface="Lexend Deca"/>
                <a:ea typeface="Lexend Deca"/>
                <a:cs typeface="Lexend Deca"/>
                <a:sym typeface="Lexend Deca"/>
              </a:defRPr>
            </a:lvl2pPr>
            <a:lvl3pPr lvl="2" algn="r">
              <a:buNone/>
              <a:defRPr sz="1300">
                <a:solidFill>
                  <a:schemeClr val="lt1"/>
                </a:solidFill>
                <a:latin typeface="Lexend Deca"/>
                <a:ea typeface="Lexend Deca"/>
                <a:cs typeface="Lexend Deca"/>
                <a:sym typeface="Lexend Deca"/>
              </a:defRPr>
            </a:lvl3pPr>
            <a:lvl4pPr lvl="3" algn="r">
              <a:buNone/>
              <a:defRPr sz="1300">
                <a:solidFill>
                  <a:schemeClr val="lt1"/>
                </a:solidFill>
                <a:latin typeface="Lexend Deca"/>
                <a:ea typeface="Lexend Deca"/>
                <a:cs typeface="Lexend Deca"/>
                <a:sym typeface="Lexend Deca"/>
              </a:defRPr>
            </a:lvl4pPr>
            <a:lvl5pPr lvl="4" algn="r">
              <a:buNone/>
              <a:defRPr sz="1300">
                <a:solidFill>
                  <a:schemeClr val="lt1"/>
                </a:solidFill>
                <a:latin typeface="Lexend Deca"/>
                <a:ea typeface="Lexend Deca"/>
                <a:cs typeface="Lexend Deca"/>
                <a:sym typeface="Lexend Deca"/>
              </a:defRPr>
            </a:lvl5pPr>
            <a:lvl6pPr lvl="5" algn="r">
              <a:buNone/>
              <a:defRPr sz="1300">
                <a:solidFill>
                  <a:schemeClr val="lt1"/>
                </a:solidFill>
                <a:latin typeface="Lexend Deca"/>
                <a:ea typeface="Lexend Deca"/>
                <a:cs typeface="Lexend Deca"/>
                <a:sym typeface="Lexend Deca"/>
              </a:defRPr>
            </a:lvl6pPr>
            <a:lvl7pPr lvl="6" algn="r">
              <a:buNone/>
              <a:defRPr sz="1300">
                <a:solidFill>
                  <a:schemeClr val="lt1"/>
                </a:solidFill>
                <a:latin typeface="Lexend Deca"/>
                <a:ea typeface="Lexend Deca"/>
                <a:cs typeface="Lexend Deca"/>
                <a:sym typeface="Lexend Deca"/>
              </a:defRPr>
            </a:lvl7pPr>
            <a:lvl8pPr lvl="7" algn="r">
              <a:buNone/>
              <a:defRPr sz="1300">
                <a:solidFill>
                  <a:schemeClr val="lt1"/>
                </a:solidFill>
                <a:latin typeface="Lexend Deca"/>
                <a:ea typeface="Lexend Deca"/>
                <a:cs typeface="Lexend Deca"/>
                <a:sym typeface="Lexend Deca"/>
              </a:defRPr>
            </a:lvl8pPr>
            <a:lvl9pPr lvl="8" algn="r">
              <a:buNone/>
              <a:defRPr sz="1300">
                <a:solidFill>
                  <a:schemeClr val="lt1"/>
                </a:solidFill>
                <a:latin typeface="Lexend Deca"/>
                <a:ea typeface="Lexend Deca"/>
                <a:cs typeface="Lexend Deca"/>
                <a:sym typeface="Lexend De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24.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hyperlink" Target="https://cybersecurityventures.com/cybercrime-damages-6-trillion-by-2021/" TargetMode="External"/><Relationship Id="rId2" Type="http://schemas.openxmlformats.org/officeDocument/2006/relationships/hyperlink" Target="https://www.tessian.com/blog/phishing-statistics-2020/#covid-scams-phishing" TargetMode="External"/><Relationship Id="rId1" Type="http://schemas.openxmlformats.org/officeDocument/2006/relationships/slideLayout" Target="../slideLayouts/slideLayout4.xml"/><Relationship Id="rId4" Type="http://schemas.openxmlformats.org/officeDocument/2006/relationships/hyperlink" Target="https://www.k2io.com/zero-day-attacks-are-on-the-ris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 Id="rId4" Type="http://schemas.microsoft.com/office/2007/relationships/hdphoto" Target="../media/hdphoto4.wdp"/></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hyperlink" Target="https://www.dataprotectionreport.com/2021/01/us-banking-regulators-propose-a-rule-for-36-hour-notice-of-breach/" TargetMode="Externa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s://www.mondaq.com/financial-services/918510/data-security-and-cybersecurity--banking-regulation"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5.png"/><Relationship Id="rId1" Type="http://schemas.openxmlformats.org/officeDocument/2006/relationships/slideLayout" Target="../slideLayouts/slideLayout1.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cseweb.ucsd.edu/classes/sp14/cse291-b/notes/Janusz_Bryzek_SensorsCon2014.pdf"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37.jp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8.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16.png"/><Relationship Id="rId11" Type="http://schemas.openxmlformats.org/officeDocument/2006/relationships/image" Target="../media/image9.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hyperlink" Target="https://www.infosecurity-magazine.com/news/attacks-on-banks-spike-238-during/"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s://carnegieendowment.org/specialprojects/protectingfinancialstability/timelin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13"/>
          <p:cNvSpPr txBox="1">
            <a:spLocks noGrp="1"/>
          </p:cNvSpPr>
          <p:nvPr>
            <p:ph type="ctrTitle"/>
          </p:nvPr>
        </p:nvSpPr>
        <p:spPr>
          <a:xfrm>
            <a:off x="685800" y="1991825"/>
            <a:ext cx="4539000" cy="1159800"/>
          </a:xfrm>
          <a:prstGeom prst="rect">
            <a:avLst/>
          </a:prstGeom>
        </p:spPr>
        <p:txBody>
          <a:bodyPr spcFirstLastPara="1" wrap="square" lIns="0" tIns="0" rIns="0" bIns="0" anchor="ctr" anchorCtr="0">
            <a:noAutofit/>
          </a:bodyPr>
          <a:lstStyle/>
          <a:p>
            <a:pPr lvl="0"/>
            <a:r>
              <a:rPr lang="en-US" sz="4000" b="0" dirty="0"/>
              <a:t>Optimizing Banks’ Approach to Cybersecurity</a:t>
            </a:r>
            <a:endParaRPr sz="4000" dirty="0"/>
          </a:p>
        </p:txBody>
      </p:sp>
      <p:pic>
        <p:nvPicPr>
          <p:cNvPr id="61" name="Google Shape;61;p13"/>
          <p:cNvPicPr preferRelativeResize="0"/>
          <p:nvPr/>
        </p:nvPicPr>
        <p:blipFill>
          <a:blip r:embed="rId3">
            <a:alphaModFix/>
          </a:blip>
          <a:stretch>
            <a:fillRect/>
          </a:stretch>
        </p:blipFill>
        <p:spPr>
          <a:xfrm>
            <a:off x="5894475" y="1050906"/>
            <a:ext cx="1782850" cy="2031750"/>
          </a:xfrm>
          <a:prstGeom prst="rect">
            <a:avLst/>
          </a:prstGeom>
          <a:noFill/>
          <a:ln>
            <a:noFill/>
          </a:ln>
        </p:spPr>
      </p:pic>
      <p:pic>
        <p:nvPicPr>
          <p:cNvPr id="62" name="Google Shape;62;p13"/>
          <p:cNvPicPr preferRelativeResize="0"/>
          <p:nvPr/>
        </p:nvPicPr>
        <p:blipFill>
          <a:blip r:embed="rId4">
            <a:alphaModFix/>
          </a:blip>
          <a:stretch>
            <a:fillRect/>
          </a:stretch>
        </p:blipFill>
        <p:spPr>
          <a:xfrm>
            <a:off x="5320814" y="378324"/>
            <a:ext cx="662500" cy="726550"/>
          </a:xfrm>
          <a:prstGeom prst="rect">
            <a:avLst/>
          </a:prstGeom>
          <a:noFill/>
          <a:ln>
            <a:noFill/>
          </a:ln>
        </p:spPr>
      </p:pic>
      <p:pic>
        <p:nvPicPr>
          <p:cNvPr id="63" name="Google Shape;63;p13"/>
          <p:cNvPicPr preferRelativeResize="0"/>
          <p:nvPr/>
        </p:nvPicPr>
        <p:blipFill>
          <a:blip r:embed="rId5">
            <a:alphaModFix/>
          </a:blip>
          <a:stretch>
            <a:fillRect/>
          </a:stretch>
        </p:blipFill>
        <p:spPr>
          <a:xfrm>
            <a:off x="7593770" y="884611"/>
            <a:ext cx="482075" cy="525200"/>
          </a:xfrm>
          <a:prstGeom prst="rect">
            <a:avLst/>
          </a:prstGeom>
          <a:noFill/>
          <a:ln>
            <a:noFill/>
          </a:ln>
        </p:spPr>
      </p:pic>
      <p:pic>
        <p:nvPicPr>
          <p:cNvPr id="64" name="Google Shape;64;p13"/>
          <p:cNvPicPr preferRelativeResize="0"/>
          <p:nvPr/>
        </p:nvPicPr>
        <p:blipFill>
          <a:blip r:embed="rId6">
            <a:alphaModFix/>
          </a:blip>
          <a:stretch>
            <a:fillRect/>
          </a:stretch>
        </p:blipFill>
        <p:spPr>
          <a:xfrm>
            <a:off x="5621692" y="4034576"/>
            <a:ext cx="586165" cy="686300"/>
          </a:xfrm>
          <a:prstGeom prst="rect">
            <a:avLst/>
          </a:prstGeom>
          <a:noFill/>
          <a:ln>
            <a:noFill/>
          </a:ln>
        </p:spPr>
      </p:pic>
      <p:pic>
        <p:nvPicPr>
          <p:cNvPr id="65" name="Google Shape;65;p13"/>
          <p:cNvPicPr preferRelativeResize="0"/>
          <p:nvPr/>
        </p:nvPicPr>
        <p:blipFill>
          <a:blip r:embed="rId7">
            <a:alphaModFix/>
          </a:blip>
          <a:stretch>
            <a:fillRect/>
          </a:stretch>
        </p:blipFill>
        <p:spPr>
          <a:xfrm>
            <a:off x="8404399" y="3624439"/>
            <a:ext cx="321850" cy="448425"/>
          </a:xfrm>
          <a:prstGeom prst="rect">
            <a:avLst/>
          </a:prstGeom>
          <a:noFill/>
          <a:ln>
            <a:noFill/>
          </a:ln>
        </p:spPr>
      </p:pic>
      <p:pic>
        <p:nvPicPr>
          <p:cNvPr id="66" name="Google Shape;66;p13"/>
          <p:cNvPicPr preferRelativeResize="0"/>
          <p:nvPr/>
        </p:nvPicPr>
        <p:blipFill>
          <a:blip r:embed="rId7">
            <a:alphaModFix/>
          </a:blip>
          <a:stretch>
            <a:fillRect/>
          </a:stretch>
        </p:blipFill>
        <p:spPr>
          <a:xfrm>
            <a:off x="8664593" y="3757882"/>
            <a:ext cx="321850" cy="4484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2" name="Pentagon 3"/>
          <p:cNvSpPr/>
          <p:nvPr/>
        </p:nvSpPr>
        <p:spPr>
          <a:xfrm rot="11264178">
            <a:off x="6254253" y="2792269"/>
            <a:ext cx="1813803" cy="865552"/>
          </a:xfrm>
          <a:custGeom>
            <a:avLst/>
            <a:gdLst>
              <a:gd name="connsiteX0" fmla="*/ 0 w 1093573"/>
              <a:gd name="connsiteY0" fmla="*/ 0 h 481914"/>
              <a:gd name="connsiteX1" fmla="*/ 852616 w 1093573"/>
              <a:gd name="connsiteY1" fmla="*/ 0 h 481914"/>
              <a:gd name="connsiteX2" fmla="*/ 1093573 w 1093573"/>
              <a:gd name="connsiteY2" fmla="*/ 240957 h 481914"/>
              <a:gd name="connsiteX3" fmla="*/ 852616 w 1093573"/>
              <a:gd name="connsiteY3" fmla="*/ 481914 h 481914"/>
              <a:gd name="connsiteX4" fmla="*/ 0 w 1093573"/>
              <a:gd name="connsiteY4" fmla="*/ 481914 h 481914"/>
              <a:gd name="connsiteX5" fmla="*/ 0 w 1093573"/>
              <a:gd name="connsiteY5" fmla="*/ 0 h 481914"/>
              <a:gd name="connsiteX0" fmla="*/ 0 w 1093573"/>
              <a:gd name="connsiteY0" fmla="*/ 0 h 524608"/>
              <a:gd name="connsiteX1" fmla="*/ 852616 w 1093573"/>
              <a:gd name="connsiteY1" fmla="*/ 0 h 524608"/>
              <a:gd name="connsiteX2" fmla="*/ 1093573 w 1093573"/>
              <a:gd name="connsiteY2" fmla="*/ 240957 h 524608"/>
              <a:gd name="connsiteX3" fmla="*/ 852616 w 1093573"/>
              <a:gd name="connsiteY3" fmla="*/ 481914 h 524608"/>
              <a:gd name="connsiteX4" fmla="*/ 102875 w 1093573"/>
              <a:gd name="connsiteY4" fmla="*/ 524608 h 524608"/>
              <a:gd name="connsiteX5" fmla="*/ 0 w 1093573"/>
              <a:gd name="connsiteY5" fmla="*/ 0 h 524608"/>
              <a:gd name="connsiteX0" fmla="*/ 50885 w 1144458"/>
              <a:gd name="connsiteY0" fmla="*/ 0 h 524608"/>
              <a:gd name="connsiteX1" fmla="*/ 903501 w 1144458"/>
              <a:gd name="connsiteY1" fmla="*/ 0 h 524608"/>
              <a:gd name="connsiteX2" fmla="*/ 1144458 w 1144458"/>
              <a:gd name="connsiteY2" fmla="*/ 240957 h 524608"/>
              <a:gd name="connsiteX3" fmla="*/ 903501 w 1144458"/>
              <a:gd name="connsiteY3" fmla="*/ 481914 h 524608"/>
              <a:gd name="connsiteX4" fmla="*/ 153760 w 1144458"/>
              <a:gd name="connsiteY4" fmla="*/ 524608 h 524608"/>
              <a:gd name="connsiteX5" fmla="*/ 50885 w 1144458"/>
              <a:gd name="connsiteY5" fmla="*/ 0 h 524608"/>
              <a:gd name="connsiteX0" fmla="*/ 131392 w 1112184"/>
              <a:gd name="connsiteY0" fmla="*/ 0 h 559433"/>
              <a:gd name="connsiteX1" fmla="*/ 871227 w 1112184"/>
              <a:gd name="connsiteY1" fmla="*/ 34825 h 559433"/>
              <a:gd name="connsiteX2" fmla="*/ 1112184 w 1112184"/>
              <a:gd name="connsiteY2" fmla="*/ 275782 h 559433"/>
              <a:gd name="connsiteX3" fmla="*/ 871227 w 1112184"/>
              <a:gd name="connsiteY3" fmla="*/ 516739 h 559433"/>
              <a:gd name="connsiteX4" fmla="*/ 121486 w 1112184"/>
              <a:gd name="connsiteY4" fmla="*/ 559433 h 559433"/>
              <a:gd name="connsiteX5" fmla="*/ 131392 w 1112184"/>
              <a:gd name="connsiteY5" fmla="*/ 0 h 559433"/>
              <a:gd name="connsiteX0" fmla="*/ 191525 w 1172317"/>
              <a:gd name="connsiteY0" fmla="*/ 0 h 559433"/>
              <a:gd name="connsiteX1" fmla="*/ 931360 w 1172317"/>
              <a:gd name="connsiteY1" fmla="*/ 34825 h 559433"/>
              <a:gd name="connsiteX2" fmla="*/ 1172317 w 1172317"/>
              <a:gd name="connsiteY2" fmla="*/ 275782 h 559433"/>
              <a:gd name="connsiteX3" fmla="*/ 931360 w 1172317"/>
              <a:gd name="connsiteY3" fmla="*/ 516739 h 559433"/>
              <a:gd name="connsiteX4" fmla="*/ 181619 w 1172317"/>
              <a:gd name="connsiteY4" fmla="*/ 559433 h 559433"/>
              <a:gd name="connsiteX5" fmla="*/ 191525 w 1172317"/>
              <a:gd name="connsiteY5" fmla="*/ 0 h 559433"/>
              <a:gd name="connsiteX0" fmla="*/ 191525 w 1172317"/>
              <a:gd name="connsiteY0" fmla="*/ 0 h 559433"/>
              <a:gd name="connsiteX1" fmla="*/ 934568 w 1172317"/>
              <a:gd name="connsiteY1" fmla="*/ 481198 h 559433"/>
              <a:gd name="connsiteX2" fmla="*/ 1172317 w 1172317"/>
              <a:gd name="connsiteY2" fmla="*/ 275782 h 559433"/>
              <a:gd name="connsiteX3" fmla="*/ 931360 w 1172317"/>
              <a:gd name="connsiteY3" fmla="*/ 516739 h 559433"/>
              <a:gd name="connsiteX4" fmla="*/ 181619 w 1172317"/>
              <a:gd name="connsiteY4" fmla="*/ 559433 h 559433"/>
              <a:gd name="connsiteX5" fmla="*/ 191525 w 1172317"/>
              <a:gd name="connsiteY5" fmla="*/ 0 h 559433"/>
              <a:gd name="connsiteX0" fmla="*/ 191525 w 1172317"/>
              <a:gd name="connsiteY0" fmla="*/ 0 h 559433"/>
              <a:gd name="connsiteX1" fmla="*/ 1015997 w 1172317"/>
              <a:gd name="connsiteY1" fmla="*/ 388255 h 559433"/>
              <a:gd name="connsiteX2" fmla="*/ 1172317 w 1172317"/>
              <a:gd name="connsiteY2" fmla="*/ 275782 h 559433"/>
              <a:gd name="connsiteX3" fmla="*/ 931360 w 1172317"/>
              <a:gd name="connsiteY3" fmla="*/ 516739 h 559433"/>
              <a:gd name="connsiteX4" fmla="*/ 181619 w 1172317"/>
              <a:gd name="connsiteY4" fmla="*/ 559433 h 559433"/>
              <a:gd name="connsiteX5" fmla="*/ 191525 w 1172317"/>
              <a:gd name="connsiteY5" fmla="*/ 0 h 559433"/>
              <a:gd name="connsiteX0" fmla="*/ 191525 w 1172317"/>
              <a:gd name="connsiteY0" fmla="*/ 0 h 559433"/>
              <a:gd name="connsiteX1" fmla="*/ 1015997 w 1172317"/>
              <a:gd name="connsiteY1" fmla="*/ 388255 h 559433"/>
              <a:gd name="connsiteX2" fmla="*/ 1172317 w 1172317"/>
              <a:gd name="connsiteY2" fmla="*/ 275782 h 559433"/>
              <a:gd name="connsiteX3" fmla="*/ 1006372 w 1172317"/>
              <a:gd name="connsiteY3" fmla="*/ 459246 h 559433"/>
              <a:gd name="connsiteX4" fmla="*/ 181619 w 1172317"/>
              <a:gd name="connsiteY4" fmla="*/ 559433 h 559433"/>
              <a:gd name="connsiteX5" fmla="*/ 191525 w 1172317"/>
              <a:gd name="connsiteY5" fmla="*/ 0 h 55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2317" h="559433">
                <a:moveTo>
                  <a:pt x="191525" y="0"/>
                </a:moveTo>
                <a:lnTo>
                  <a:pt x="1015997" y="388255"/>
                </a:lnTo>
                <a:lnTo>
                  <a:pt x="1172317" y="275782"/>
                </a:lnTo>
                <a:lnTo>
                  <a:pt x="1006372" y="459246"/>
                </a:lnTo>
                <a:lnTo>
                  <a:pt x="181619" y="559433"/>
                </a:lnTo>
                <a:cubicBezTo>
                  <a:pt x="-113269" y="327617"/>
                  <a:pt x="-4062" y="139577"/>
                  <a:pt x="191525" y="0"/>
                </a:cubicBezTo>
                <a:close/>
              </a:path>
            </a:pathLst>
          </a:custGeom>
          <a:solidFill>
            <a:schemeClr val="accent6">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entagon 3"/>
          <p:cNvSpPr/>
          <p:nvPr/>
        </p:nvSpPr>
        <p:spPr>
          <a:xfrm rot="6263018">
            <a:off x="5378674" y="1684172"/>
            <a:ext cx="1817030" cy="865552"/>
          </a:xfrm>
          <a:custGeom>
            <a:avLst/>
            <a:gdLst>
              <a:gd name="connsiteX0" fmla="*/ 0 w 1093573"/>
              <a:gd name="connsiteY0" fmla="*/ 0 h 481914"/>
              <a:gd name="connsiteX1" fmla="*/ 852616 w 1093573"/>
              <a:gd name="connsiteY1" fmla="*/ 0 h 481914"/>
              <a:gd name="connsiteX2" fmla="*/ 1093573 w 1093573"/>
              <a:gd name="connsiteY2" fmla="*/ 240957 h 481914"/>
              <a:gd name="connsiteX3" fmla="*/ 852616 w 1093573"/>
              <a:gd name="connsiteY3" fmla="*/ 481914 h 481914"/>
              <a:gd name="connsiteX4" fmla="*/ 0 w 1093573"/>
              <a:gd name="connsiteY4" fmla="*/ 481914 h 481914"/>
              <a:gd name="connsiteX5" fmla="*/ 0 w 1093573"/>
              <a:gd name="connsiteY5" fmla="*/ 0 h 481914"/>
              <a:gd name="connsiteX0" fmla="*/ 0 w 1093573"/>
              <a:gd name="connsiteY0" fmla="*/ 0 h 524608"/>
              <a:gd name="connsiteX1" fmla="*/ 852616 w 1093573"/>
              <a:gd name="connsiteY1" fmla="*/ 0 h 524608"/>
              <a:gd name="connsiteX2" fmla="*/ 1093573 w 1093573"/>
              <a:gd name="connsiteY2" fmla="*/ 240957 h 524608"/>
              <a:gd name="connsiteX3" fmla="*/ 852616 w 1093573"/>
              <a:gd name="connsiteY3" fmla="*/ 481914 h 524608"/>
              <a:gd name="connsiteX4" fmla="*/ 102875 w 1093573"/>
              <a:gd name="connsiteY4" fmla="*/ 524608 h 524608"/>
              <a:gd name="connsiteX5" fmla="*/ 0 w 1093573"/>
              <a:gd name="connsiteY5" fmla="*/ 0 h 524608"/>
              <a:gd name="connsiteX0" fmla="*/ 50885 w 1144458"/>
              <a:gd name="connsiteY0" fmla="*/ 0 h 524608"/>
              <a:gd name="connsiteX1" fmla="*/ 903501 w 1144458"/>
              <a:gd name="connsiteY1" fmla="*/ 0 h 524608"/>
              <a:gd name="connsiteX2" fmla="*/ 1144458 w 1144458"/>
              <a:gd name="connsiteY2" fmla="*/ 240957 h 524608"/>
              <a:gd name="connsiteX3" fmla="*/ 903501 w 1144458"/>
              <a:gd name="connsiteY3" fmla="*/ 481914 h 524608"/>
              <a:gd name="connsiteX4" fmla="*/ 153760 w 1144458"/>
              <a:gd name="connsiteY4" fmla="*/ 524608 h 524608"/>
              <a:gd name="connsiteX5" fmla="*/ 50885 w 1144458"/>
              <a:gd name="connsiteY5" fmla="*/ 0 h 524608"/>
              <a:gd name="connsiteX0" fmla="*/ 131392 w 1112184"/>
              <a:gd name="connsiteY0" fmla="*/ 0 h 559433"/>
              <a:gd name="connsiteX1" fmla="*/ 871227 w 1112184"/>
              <a:gd name="connsiteY1" fmla="*/ 34825 h 559433"/>
              <a:gd name="connsiteX2" fmla="*/ 1112184 w 1112184"/>
              <a:gd name="connsiteY2" fmla="*/ 275782 h 559433"/>
              <a:gd name="connsiteX3" fmla="*/ 871227 w 1112184"/>
              <a:gd name="connsiteY3" fmla="*/ 516739 h 559433"/>
              <a:gd name="connsiteX4" fmla="*/ 121486 w 1112184"/>
              <a:gd name="connsiteY4" fmla="*/ 559433 h 559433"/>
              <a:gd name="connsiteX5" fmla="*/ 131392 w 1112184"/>
              <a:gd name="connsiteY5" fmla="*/ 0 h 559433"/>
              <a:gd name="connsiteX0" fmla="*/ 191525 w 1172317"/>
              <a:gd name="connsiteY0" fmla="*/ 0 h 559433"/>
              <a:gd name="connsiteX1" fmla="*/ 931360 w 1172317"/>
              <a:gd name="connsiteY1" fmla="*/ 34825 h 559433"/>
              <a:gd name="connsiteX2" fmla="*/ 1172317 w 1172317"/>
              <a:gd name="connsiteY2" fmla="*/ 275782 h 559433"/>
              <a:gd name="connsiteX3" fmla="*/ 931360 w 1172317"/>
              <a:gd name="connsiteY3" fmla="*/ 516739 h 559433"/>
              <a:gd name="connsiteX4" fmla="*/ 181619 w 1172317"/>
              <a:gd name="connsiteY4" fmla="*/ 559433 h 559433"/>
              <a:gd name="connsiteX5" fmla="*/ 191525 w 1172317"/>
              <a:gd name="connsiteY5" fmla="*/ 0 h 559433"/>
              <a:gd name="connsiteX0" fmla="*/ 191525 w 1172317"/>
              <a:gd name="connsiteY0" fmla="*/ 0 h 559433"/>
              <a:gd name="connsiteX1" fmla="*/ 1098675 w 1172317"/>
              <a:gd name="connsiteY1" fmla="*/ 185105 h 559433"/>
              <a:gd name="connsiteX2" fmla="*/ 1172317 w 1172317"/>
              <a:gd name="connsiteY2" fmla="*/ 275782 h 559433"/>
              <a:gd name="connsiteX3" fmla="*/ 931360 w 1172317"/>
              <a:gd name="connsiteY3" fmla="*/ 516739 h 559433"/>
              <a:gd name="connsiteX4" fmla="*/ 181619 w 1172317"/>
              <a:gd name="connsiteY4" fmla="*/ 559433 h 559433"/>
              <a:gd name="connsiteX5" fmla="*/ 191525 w 1172317"/>
              <a:gd name="connsiteY5" fmla="*/ 0 h 559433"/>
              <a:gd name="connsiteX0" fmla="*/ 191525 w 1174403"/>
              <a:gd name="connsiteY0" fmla="*/ 0 h 559433"/>
              <a:gd name="connsiteX1" fmla="*/ 1098675 w 1174403"/>
              <a:gd name="connsiteY1" fmla="*/ 185105 h 559433"/>
              <a:gd name="connsiteX2" fmla="*/ 1172317 w 1174403"/>
              <a:gd name="connsiteY2" fmla="*/ 275782 h 559433"/>
              <a:gd name="connsiteX3" fmla="*/ 1174403 w 1174403"/>
              <a:gd name="connsiteY3" fmla="*/ 232430 h 559433"/>
              <a:gd name="connsiteX4" fmla="*/ 181619 w 1174403"/>
              <a:gd name="connsiteY4" fmla="*/ 559433 h 559433"/>
              <a:gd name="connsiteX5" fmla="*/ 191525 w 1174403"/>
              <a:gd name="connsiteY5" fmla="*/ 0 h 55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4403" h="559433">
                <a:moveTo>
                  <a:pt x="191525" y="0"/>
                </a:moveTo>
                <a:lnTo>
                  <a:pt x="1098675" y="185105"/>
                </a:lnTo>
                <a:lnTo>
                  <a:pt x="1172317" y="275782"/>
                </a:lnTo>
                <a:cubicBezTo>
                  <a:pt x="1173012" y="261331"/>
                  <a:pt x="1173708" y="246881"/>
                  <a:pt x="1174403" y="232430"/>
                </a:cubicBezTo>
                <a:lnTo>
                  <a:pt x="181619" y="559433"/>
                </a:lnTo>
                <a:cubicBezTo>
                  <a:pt x="-113269" y="327617"/>
                  <a:pt x="-4062" y="139577"/>
                  <a:pt x="191525" y="0"/>
                </a:cubicBezTo>
                <a:close/>
              </a:path>
            </a:pathLst>
          </a:cu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3"/>
          <p:cNvSpPr/>
          <p:nvPr/>
        </p:nvSpPr>
        <p:spPr>
          <a:xfrm rot="9260132">
            <a:off x="6214772" y="2355255"/>
            <a:ext cx="1813803" cy="865552"/>
          </a:xfrm>
          <a:custGeom>
            <a:avLst/>
            <a:gdLst>
              <a:gd name="connsiteX0" fmla="*/ 0 w 1093573"/>
              <a:gd name="connsiteY0" fmla="*/ 0 h 481914"/>
              <a:gd name="connsiteX1" fmla="*/ 852616 w 1093573"/>
              <a:gd name="connsiteY1" fmla="*/ 0 h 481914"/>
              <a:gd name="connsiteX2" fmla="*/ 1093573 w 1093573"/>
              <a:gd name="connsiteY2" fmla="*/ 240957 h 481914"/>
              <a:gd name="connsiteX3" fmla="*/ 852616 w 1093573"/>
              <a:gd name="connsiteY3" fmla="*/ 481914 h 481914"/>
              <a:gd name="connsiteX4" fmla="*/ 0 w 1093573"/>
              <a:gd name="connsiteY4" fmla="*/ 481914 h 481914"/>
              <a:gd name="connsiteX5" fmla="*/ 0 w 1093573"/>
              <a:gd name="connsiteY5" fmla="*/ 0 h 481914"/>
              <a:gd name="connsiteX0" fmla="*/ 0 w 1093573"/>
              <a:gd name="connsiteY0" fmla="*/ 0 h 524608"/>
              <a:gd name="connsiteX1" fmla="*/ 852616 w 1093573"/>
              <a:gd name="connsiteY1" fmla="*/ 0 h 524608"/>
              <a:gd name="connsiteX2" fmla="*/ 1093573 w 1093573"/>
              <a:gd name="connsiteY2" fmla="*/ 240957 h 524608"/>
              <a:gd name="connsiteX3" fmla="*/ 852616 w 1093573"/>
              <a:gd name="connsiteY3" fmla="*/ 481914 h 524608"/>
              <a:gd name="connsiteX4" fmla="*/ 102875 w 1093573"/>
              <a:gd name="connsiteY4" fmla="*/ 524608 h 524608"/>
              <a:gd name="connsiteX5" fmla="*/ 0 w 1093573"/>
              <a:gd name="connsiteY5" fmla="*/ 0 h 524608"/>
              <a:gd name="connsiteX0" fmla="*/ 50885 w 1144458"/>
              <a:gd name="connsiteY0" fmla="*/ 0 h 524608"/>
              <a:gd name="connsiteX1" fmla="*/ 903501 w 1144458"/>
              <a:gd name="connsiteY1" fmla="*/ 0 h 524608"/>
              <a:gd name="connsiteX2" fmla="*/ 1144458 w 1144458"/>
              <a:gd name="connsiteY2" fmla="*/ 240957 h 524608"/>
              <a:gd name="connsiteX3" fmla="*/ 903501 w 1144458"/>
              <a:gd name="connsiteY3" fmla="*/ 481914 h 524608"/>
              <a:gd name="connsiteX4" fmla="*/ 153760 w 1144458"/>
              <a:gd name="connsiteY4" fmla="*/ 524608 h 524608"/>
              <a:gd name="connsiteX5" fmla="*/ 50885 w 1144458"/>
              <a:gd name="connsiteY5" fmla="*/ 0 h 524608"/>
              <a:gd name="connsiteX0" fmla="*/ 131392 w 1112184"/>
              <a:gd name="connsiteY0" fmla="*/ 0 h 559433"/>
              <a:gd name="connsiteX1" fmla="*/ 871227 w 1112184"/>
              <a:gd name="connsiteY1" fmla="*/ 34825 h 559433"/>
              <a:gd name="connsiteX2" fmla="*/ 1112184 w 1112184"/>
              <a:gd name="connsiteY2" fmla="*/ 275782 h 559433"/>
              <a:gd name="connsiteX3" fmla="*/ 871227 w 1112184"/>
              <a:gd name="connsiteY3" fmla="*/ 516739 h 559433"/>
              <a:gd name="connsiteX4" fmla="*/ 121486 w 1112184"/>
              <a:gd name="connsiteY4" fmla="*/ 559433 h 559433"/>
              <a:gd name="connsiteX5" fmla="*/ 131392 w 1112184"/>
              <a:gd name="connsiteY5" fmla="*/ 0 h 559433"/>
              <a:gd name="connsiteX0" fmla="*/ 191525 w 1172317"/>
              <a:gd name="connsiteY0" fmla="*/ 0 h 559433"/>
              <a:gd name="connsiteX1" fmla="*/ 931360 w 1172317"/>
              <a:gd name="connsiteY1" fmla="*/ 34825 h 559433"/>
              <a:gd name="connsiteX2" fmla="*/ 1172317 w 1172317"/>
              <a:gd name="connsiteY2" fmla="*/ 275782 h 559433"/>
              <a:gd name="connsiteX3" fmla="*/ 931360 w 1172317"/>
              <a:gd name="connsiteY3" fmla="*/ 516739 h 559433"/>
              <a:gd name="connsiteX4" fmla="*/ 181619 w 1172317"/>
              <a:gd name="connsiteY4" fmla="*/ 559433 h 559433"/>
              <a:gd name="connsiteX5" fmla="*/ 191525 w 1172317"/>
              <a:gd name="connsiteY5" fmla="*/ 0 h 559433"/>
              <a:gd name="connsiteX0" fmla="*/ 191525 w 1172317"/>
              <a:gd name="connsiteY0" fmla="*/ 0 h 559433"/>
              <a:gd name="connsiteX1" fmla="*/ 934568 w 1172317"/>
              <a:gd name="connsiteY1" fmla="*/ 481198 h 559433"/>
              <a:gd name="connsiteX2" fmla="*/ 1172317 w 1172317"/>
              <a:gd name="connsiteY2" fmla="*/ 275782 h 559433"/>
              <a:gd name="connsiteX3" fmla="*/ 931360 w 1172317"/>
              <a:gd name="connsiteY3" fmla="*/ 516739 h 559433"/>
              <a:gd name="connsiteX4" fmla="*/ 181619 w 1172317"/>
              <a:gd name="connsiteY4" fmla="*/ 559433 h 559433"/>
              <a:gd name="connsiteX5" fmla="*/ 191525 w 1172317"/>
              <a:gd name="connsiteY5" fmla="*/ 0 h 559433"/>
              <a:gd name="connsiteX0" fmla="*/ 191525 w 1172317"/>
              <a:gd name="connsiteY0" fmla="*/ 0 h 559433"/>
              <a:gd name="connsiteX1" fmla="*/ 1015997 w 1172317"/>
              <a:gd name="connsiteY1" fmla="*/ 388255 h 559433"/>
              <a:gd name="connsiteX2" fmla="*/ 1172317 w 1172317"/>
              <a:gd name="connsiteY2" fmla="*/ 275782 h 559433"/>
              <a:gd name="connsiteX3" fmla="*/ 931360 w 1172317"/>
              <a:gd name="connsiteY3" fmla="*/ 516739 h 559433"/>
              <a:gd name="connsiteX4" fmla="*/ 181619 w 1172317"/>
              <a:gd name="connsiteY4" fmla="*/ 559433 h 559433"/>
              <a:gd name="connsiteX5" fmla="*/ 191525 w 1172317"/>
              <a:gd name="connsiteY5" fmla="*/ 0 h 559433"/>
              <a:gd name="connsiteX0" fmla="*/ 191525 w 1172317"/>
              <a:gd name="connsiteY0" fmla="*/ 0 h 559433"/>
              <a:gd name="connsiteX1" fmla="*/ 1015997 w 1172317"/>
              <a:gd name="connsiteY1" fmla="*/ 388255 h 559433"/>
              <a:gd name="connsiteX2" fmla="*/ 1172317 w 1172317"/>
              <a:gd name="connsiteY2" fmla="*/ 275782 h 559433"/>
              <a:gd name="connsiteX3" fmla="*/ 1006372 w 1172317"/>
              <a:gd name="connsiteY3" fmla="*/ 459246 h 559433"/>
              <a:gd name="connsiteX4" fmla="*/ 181619 w 1172317"/>
              <a:gd name="connsiteY4" fmla="*/ 559433 h 559433"/>
              <a:gd name="connsiteX5" fmla="*/ 191525 w 1172317"/>
              <a:gd name="connsiteY5" fmla="*/ 0 h 55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2317" h="559433">
                <a:moveTo>
                  <a:pt x="191525" y="0"/>
                </a:moveTo>
                <a:lnTo>
                  <a:pt x="1015997" y="388255"/>
                </a:lnTo>
                <a:lnTo>
                  <a:pt x="1172317" y="275782"/>
                </a:lnTo>
                <a:lnTo>
                  <a:pt x="1006372" y="459246"/>
                </a:lnTo>
                <a:lnTo>
                  <a:pt x="181619" y="559433"/>
                </a:lnTo>
                <a:cubicBezTo>
                  <a:pt x="-113269" y="327617"/>
                  <a:pt x="-4062" y="139577"/>
                  <a:pt x="191525" y="0"/>
                </a:cubicBezTo>
                <a:close/>
              </a:path>
            </a:pathLst>
          </a:cu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entagon 3"/>
          <p:cNvSpPr/>
          <p:nvPr/>
        </p:nvSpPr>
        <p:spPr>
          <a:xfrm rot="7890660">
            <a:off x="5865955" y="1883188"/>
            <a:ext cx="1813803" cy="865552"/>
          </a:xfrm>
          <a:custGeom>
            <a:avLst/>
            <a:gdLst>
              <a:gd name="connsiteX0" fmla="*/ 0 w 1093573"/>
              <a:gd name="connsiteY0" fmla="*/ 0 h 481914"/>
              <a:gd name="connsiteX1" fmla="*/ 852616 w 1093573"/>
              <a:gd name="connsiteY1" fmla="*/ 0 h 481914"/>
              <a:gd name="connsiteX2" fmla="*/ 1093573 w 1093573"/>
              <a:gd name="connsiteY2" fmla="*/ 240957 h 481914"/>
              <a:gd name="connsiteX3" fmla="*/ 852616 w 1093573"/>
              <a:gd name="connsiteY3" fmla="*/ 481914 h 481914"/>
              <a:gd name="connsiteX4" fmla="*/ 0 w 1093573"/>
              <a:gd name="connsiteY4" fmla="*/ 481914 h 481914"/>
              <a:gd name="connsiteX5" fmla="*/ 0 w 1093573"/>
              <a:gd name="connsiteY5" fmla="*/ 0 h 481914"/>
              <a:gd name="connsiteX0" fmla="*/ 0 w 1093573"/>
              <a:gd name="connsiteY0" fmla="*/ 0 h 524608"/>
              <a:gd name="connsiteX1" fmla="*/ 852616 w 1093573"/>
              <a:gd name="connsiteY1" fmla="*/ 0 h 524608"/>
              <a:gd name="connsiteX2" fmla="*/ 1093573 w 1093573"/>
              <a:gd name="connsiteY2" fmla="*/ 240957 h 524608"/>
              <a:gd name="connsiteX3" fmla="*/ 852616 w 1093573"/>
              <a:gd name="connsiteY3" fmla="*/ 481914 h 524608"/>
              <a:gd name="connsiteX4" fmla="*/ 102875 w 1093573"/>
              <a:gd name="connsiteY4" fmla="*/ 524608 h 524608"/>
              <a:gd name="connsiteX5" fmla="*/ 0 w 1093573"/>
              <a:gd name="connsiteY5" fmla="*/ 0 h 524608"/>
              <a:gd name="connsiteX0" fmla="*/ 50885 w 1144458"/>
              <a:gd name="connsiteY0" fmla="*/ 0 h 524608"/>
              <a:gd name="connsiteX1" fmla="*/ 903501 w 1144458"/>
              <a:gd name="connsiteY1" fmla="*/ 0 h 524608"/>
              <a:gd name="connsiteX2" fmla="*/ 1144458 w 1144458"/>
              <a:gd name="connsiteY2" fmla="*/ 240957 h 524608"/>
              <a:gd name="connsiteX3" fmla="*/ 903501 w 1144458"/>
              <a:gd name="connsiteY3" fmla="*/ 481914 h 524608"/>
              <a:gd name="connsiteX4" fmla="*/ 153760 w 1144458"/>
              <a:gd name="connsiteY4" fmla="*/ 524608 h 524608"/>
              <a:gd name="connsiteX5" fmla="*/ 50885 w 1144458"/>
              <a:gd name="connsiteY5" fmla="*/ 0 h 524608"/>
              <a:gd name="connsiteX0" fmla="*/ 131392 w 1112184"/>
              <a:gd name="connsiteY0" fmla="*/ 0 h 559433"/>
              <a:gd name="connsiteX1" fmla="*/ 871227 w 1112184"/>
              <a:gd name="connsiteY1" fmla="*/ 34825 h 559433"/>
              <a:gd name="connsiteX2" fmla="*/ 1112184 w 1112184"/>
              <a:gd name="connsiteY2" fmla="*/ 275782 h 559433"/>
              <a:gd name="connsiteX3" fmla="*/ 871227 w 1112184"/>
              <a:gd name="connsiteY3" fmla="*/ 516739 h 559433"/>
              <a:gd name="connsiteX4" fmla="*/ 121486 w 1112184"/>
              <a:gd name="connsiteY4" fmla="*/ 559433 h 559433"/>
              <a:gd name="connsiteX5" fmla="*/ 131392 w 1112184"/>
              <a:gd name="connsiteY5" fmla="*/ 0 h 559433"/>
              <a:gd name="connsiteX0" fmla="*/ 191525 w 1172317"/>
              <a:gd name="connsiteY0" fmla="*/ 0 h 559433"/>
              <a:gd name="connsiteX1" fmla="*/ 931360 w 1172317"/>
              <a:gd name="connsiteY1" fmla="*/ 34825 h 559433"/>
              <a:gd name="connsiteX2" fmla="*/ 1172317 w 1172317"/>
              <a:gd name="connsiteY2" fmla="*/ 275782 h 559433"/>
              <a:gd name="connsiteX3" fmla="*/ 931360 w 1172317"/>
              <a:gd name="connsiteY3" fmla="*/ 516739 h 559433"/>
              <a:gd name="connsiteX4" fmla="*/ 181619 w 1172317"/>
              <a:gd name="connsiteY4" fmla="*/ 559433 h 559433"/>
              <a:gd name="connsiteX5" fmla="*/ 191525 w 1172317"/>
              <a:gd name="connsiteY5" fmla="*/ 0 h 559433"/>
              <a:gd name="connsiteX0" fmla="*/ 191525 w 1172317"/>
              <a:gd name="connsiteY0" fmla="*/ 0 h 559433"/>
              <a:gd name="connsiteX1" fmla="*/ 931360 w 1172317"/>
              <a:gd name="connsiteY1" fmla="*/ 34825 h 559433"/>
              <a:gd name="connsiteX2" fmla="*/ 1172317 w 1172317"/>
              <a:gd name="connsiteY2" fmla="*/ 275782 h 559433"/>
              <a:gd name="connsiteX3" fmla="*/ 1019265 w 1172317"/>
              <a:gd name="connsiteY3" fmla="*/ 438938 h 559433"/>
              <a:gd name="connsiteX4" fmla="*/ 181619 w 1172317"/>
              <a:gd name="connsiteY4" fmla="*/ 559433 h 559433"/>
              <a:gd name="connsiteX5" fmla="*/ 191525 w 1172317"/>
              <a:gd name="connsiteY5" fmla="*/ 0 h 559433"/>
              <a:gd name="connsiteX0" fmla="*/ 191525 w 1172317"/>
              <a:gd name="connsiteY0" fmla="*/ 0 h 559433"/>
              <a:gd name="connsiteX1" fmla="*/ 931360 w 1172317"/>
              <a:gd name="connsiteY1" fmla="*/ 34825 h 559433"/>
              <a:gd name="connsiteX2" fmla="*/ 1172317 w 1172317"/>
              <a:gd name="connsiteY2" fmla="*/ 275782 h 559433"/>
              <a:gd name="connsiteX3" fmla="*/ 1040643 w 1172317"/>
              <a:gd name="connsiteY3" fmla="*/ 519024 h 559433"/>
              <a:gd name="connsiteX4" fmla="*/ 181619 w 1172317"/>
              <a:gd name="connsiteY4" fmla="*/ 559433 h 559433"/>
              <a:gd name="connsiteX5" fmla="*/ 191525 w 1172317"/>
              <a:gd name="connsiteY5" fmla="*/ 0 h 559433"/>
              <a:gd name="connsiteX0" fmla="*/ 191525 w 1172317"/>
              <a:gd name="connsiteY0" fmla="*/ 0 h 559433"/>
              <a:gd name="connsiteX1" fmla="*/ 919130 w 1172317"/>
              <a:gd name="connsiteY1" fmla="*/ 235417 h 559433"/>
              <a:gd name="connsiteX2" fmla="*/ 1172317 w 1172317"/>
              <a:gd name="connsiteY2" fmla="*/ 275782 h 559433"/>
              <a:gd name="connsiteX3" fmla="*/ 1040643 w 1172317"/>
              <a:gd name="connsiteY3" fmla="*/ 519024 h 559433"/>
              <a:gd name="connsiteX4" fmla="*/ 181619 w 1172317"/>
              <a:gd name="connsiteY4" fmla="*/ 559433 h 559433"/>
              <a:gd name="connsiteX5" fmla="*/ 191525 w 1172317"/>
              <a:gd name="connsiteY5" fmla="*/ 0 h 559433"/>
              <a:gd name="connsiteX0" fmla="*/ 191525 w 1172317"/>
              <a:gd name="connsiteY0" fmla="*/ 0 h 559433"/>
              <a:gd name="connsiteX1" fmla="*/ 919130 w 1172317"/>
              <a:gd name="connsiteY1" fmla="*/ 235417 h 559433"/>
              <a:gd name="connsiteX2" fmla="*/ 1172317 w 1172317"/>
              <a:gd name="connsiteY2" fmla="*/ 275782 h 559433"/>
              <a:gd name="connsiteX3" fmla="*/ 1018519 w 1172317"/>
              <a:gd name="connsiteY3" fmla="*/ 307584 h 559433"/>
              <a:gd name="connsiteX4" fmla="*/ 181619 w 1172317"/>
              <a:gd name="connsiteY4" fmla="*/ 559433 h 559433"/>
              <a:gd name="connsiteX5" fmla="*/ 191525 w 1172317"/>
              <a:gd name="connsiteY5" fmla="*/ 0 h 559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2317" h="559433">
                <a:moveTo>
                  <a:pt x="191525" y="0"/>
                </a:moveTo>
                <a:lnTo>
                  <a:pt x="919130" y="235417"/>
                </a:lnTo>
                <a:lnTo>
                  <a:pt x="1172317" y="275782"/>
                </a:lnTo>
                <a:lnTo>
                  <a:pt x="1018519" y="307584"/>
                </a:lnTo>
                <a:lnTo>
                  <a:pt x="181619" y="559433"/>
                </a:lnTo>
                <a:cubicBezTo>
                  <a:pt x="-113269" y="327617"/>
                  <a:pt x="-4062" y="139577"/>
                  <a:pt x="191525" y="0"/>
                </a:cubicBezTo>
                <a:close/>
              </a:path>
            </a:pathLst>
          </a:custGeom>
          <a:solidFill>
            <a:schemeClr val="accent6">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Google Shape;141;p21"/>
          <p:cNvSpPr txBox="1">
            <a:spLocks noGrp="1"/>
          </p:cNvSpPr>
          <p:nvPr>
            <p:ph type="title"/>
          </p:nvPr>
        </p:nvSpPr>
        <p:spPr>
          <a:xfrm>
            <a:off x="506410" y="2548389"/>
            <a:ext cx="6405600" cy="857400"/>
          </a:xfrm>
          <a:prstGeom prst="rect">
            <a:avLst/>
          </a:prstGeom>
        </p:spPr>
        <p:txBody>
          <a:bodyPr spcFirstLastPara="1" wrap="square" lIns="0" tIns="0" rIns="0" bIns="0" anchor="b" anchorCtr="0">
            <a:noAutofit/>
          </a:bodyPr>
          <a:lstStyle/>
          <a:p>
            <a:pPr lvl="0"/>
            <a:r>
              <a:rPr lang="en-GB" dirty="0" smtClean="0"/>
              <a:t>4.</a:t>
            </a:r>
            <a:br>
              <a:rPr lang="en-GB" dirty="0" smtClean="0"/>
            </a:br>
            <a:r>
              <a:rPr lang="en-GB" dirty="0" smtClean="0"/>
              <a:t>CISO </a:t>
            </a:r>
            <a:r>
              <a:rPr lang="en-GB" dirty="0"/>
              <a:t>Banking </a:t>
            </a:r>
            <a:r>
              <a:rPr lang="en-GB" dirty="0" smtClean="0"/>
              <a:t/>
            </a:r>
            <a:br>
              <a:rPr lang="en-GB" dirty="0" smtClean="0"/>
            </a:br>
            <a:r>
              <a:rPr lang="en-GB" dirty="0" smtClean="0"/>
              <a:t>Cybersecurity </a:t>
            </a:r>
            <a:r>
              <a:rPr lang="en-GB" dirty="0"/>
              <a:t>Challenges</a:t>
            </a:r>
            <a:endParaRPr dirty="0"/>
          </a:p>
        </p:txBody>
      </p:sp>
      <p:sp>
        <p:nvSpPr>
          <p:cNvPr id="145" name="Google Shape;145;p2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3" name="Oval 2"/>
          <p:cNvSpPr/>
          <p:nvPr/>
        </p:nvSpPr>
        <p:spPr>
          <a:xfrm>
            <a:off x="5968493" y="2270760"/>
            <a:ext cx="1271367" cy="1252250"/>
          </a:xfrm>
          <a:prstGeom prst="ellipse">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1200" b="1" dirty="0" smtClean="0">
                <a:solidFill>
                  <a:schemeClr val="accent6">
                    <a:lumMod val="50000"/>
                  </a:schemeClr>
                </a:solidFill>
              </a:rPr>
              <a:t>CISO</a:t>
            </a:r>
            <a:endParaRPr lang="en-US" sz="1200" b="1" dirty="0">
              <a:solidFill>
                <a:schemeClr val="accent6">
                  <a:lumMod val="50000"/>
                </a:schemeClr>
              </a:solidFill>
            </a:endParaRPr>
          </a:p>
        </p:txBody>
      </p:sp>
      <p:grpSp>
        <p:nvGrpSpPr>
          <p:cNvPr id="13" name="Google Shape;521;p39"/>
          <p:cNvGrpSpPr/>
          <p:nvPr/>
        </p:nvGrpSpPr>
        <p:grpSpPr>
          <a:xfrm>
            <a:off x="6130802" y="1357404"/>
            <a:ext cx="206798" cy="516361"/>
            <a:chOff x="3386850" y="2264625"/>
            <a:chExt cx="203950" cy="509250"/>
          </a:xfrm>
        </p:grpSpPr>
        <p:sp>
          <p:nvSpPr>
            <p:cNvPr id="14" name="Google Shape;522;p39"/>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523;p39"/>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 name="Google Shape;521;p39"/>
          <p:cNvGrpSpPr/>
          <p:nvPr/>
        </p:nvGrpSpPr>
        <p:grpSpPr>
          <a:xfrm>
            <a:off x="6475279" y="1355630"/>
            <a:ext cx="206798" cy="516361"/>
            <a:chOff x="3386850" y="2264625"/>
            <a:chExt cx="203950" cy="509250"/>
          </a:xfrm>
        </p:grpSpPr>
        <p:sp>
          <p:nvSpPr>
            <p:cNvPr id="17" name="Google Shape;522;p39"/>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523;p39"/>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 name="Google Shape;521;p39"/>
          <p:cNvGrpSpPr/>
          <p:nvPr/>
        </p:nvGrpSpPr>
        <p:grpSpPr>
          <a:xfrm>
            <a:off x="6264346" y="1612109"/>
            <a:ext cx="206798" cy="516361"/>
            <a:chOff x="3386850" y="2264625"/>
            <a:chExt cx="203950" cy="509250"/>
          </a:xfrm>
          <a:solidFill>
            <a:schemeClr val="accent4"/>
          </a:solidFill>
        </p:grpSpPr>
        <p:sp>
          <p:nvSpPr>
            <p:cNvPr id="20" name="Google Shape;522;p39"/>
            <p:cNvSpPr/>
            <p:nvPr/>
          </p:nvSpPr>
          <p:spPr>
            <a:xfrm>
              <a:off x="3386850" y="2370850"/>
              <a:ext cx="203950" cy="403025"/>
            </a:xfrm>
            <a:custGeom>
              <a:avLst/>
              <a:gdLst/>
              <a:ahLst/>
              <a:cxnLst/>
              <a:rect l="l" t="t" r="r" b="b"/>
              <a:pathLst>
                <a:path w="8158" h="16121" extrusionOk="0">
                  <a:moveTo>
                    <a:pt x="3249" y="1"/>
                  </a:moveTo>
                  <a:lnTo>
                    <a:pt x="3004" y="50"/>
                  </a:lnTo>
                  <a:lnTo>
                    <a:pt x="2785" y="99"/>
                  </a:lnTo>
                  <a:lnTo>
                    <a:pt x="2565" y="172"/>
                  </a:lnTo>
                  <a:lnTo>
                    <a:pt x="2369" y="269"/>
                  </a:lnTo>
                  <a:lnTo>
                    <a:pt x="2174" y="367"/>
                  </a:lnTo>
                  <a:lnTo>
                    <a:pt x="1979" y="465"/>
                  </a:lnTo>
                  <a:lnTo>
                    <a:pt x="1808" y="587"/>
                  </a:lnTo>
                  <a:lnTo>
                    <a:pt x="1637" y="734"/>
                  </a:lnTo>
                  <a:lnTo>
                    <a:pt x="1490" y="880"/>
                  </a:lnTo>
                  <a:lnTo>
                    <a:pt x="1344" y="1027"/>
                  </a:lnTo>
                  <a:lnTo>
                    <a:pt x="1075" y="1369"/>
                  </a:lnTo>
                  <a:lnTo>
                    <a:pt x="855" y="1784"/>
                  </a:lnTo>
                  <a:lnTo>
                    <a:pt x="660" y="2199"/>
                  </a:lnTo>
                  <a:lnTo>
                    <a:pt x="489" y="2687"/>
                  </a:lnTo>
                  <a:lnTo>
                    <a:pt x="342" y="3176"/>
                  </a:lnTo>
                  <a:lnTo>
                    <a:pt x="245" y="3738"/>
                  </a:lnTo>
                  <a:lnTo>
                    <a:pt x="147" y="4299"/>
                  </a:lnTo>
                  <a:lnTo>
                    <a:pt x="74" y="4910"/>
                  </a:lnTo>
                  <a:lnTo>
                    <a:pt x="49" y="5545"/>
                  </a:lnTo>
                  <a:lnTo>
                    <a:pt x="25" y="6204"/>
                  </a:lnTo>
                  <a:lnTo>
                    <a:pt x="0" y="6888"/>
                  </a:lnTo>
                  <a:lnTo>
                    <a:pt x="25" y="7035"/>
                  </a:lnTo>
                  <a:lnTo>
                    <a:pt x="49" y="7181"/>
                  </a:lnTo>
                  <a:lnTo>
                    <a:pt x="98" y="7328"/>
                  </a:lnTo>
                  <a:lnTo>
                    <a:pt x="171" y="7425"/>
                  </a:lnTo>
                  <a:lnTo>
                    <a:pt x="269" y="7523"/>
                  </a:lnTo>
                  <a:lnTo>
                    <a:pt x="391" y="7596"/>
                  </a:lnTo>
                  <a:lnTo>
                    <a:pt x="513" y="7645"/>
                  </a:lnTo>
                  <a:lnTo>
                    <a:pt x="660" y="7670"/>
                  </a:lnTo>
                  <a:lnTo>
                    <a:pt x="806" y="7645"/>
                  </a:lnTo>
                  <a:lnTo>
                    <a:pt x="928" y="7596"/>
                  </a:lnTo>
                  <a:lnTo>
                    <a:pt x="1051" y="7523"/>
                  </a:lnTo>
                  <a:lnTo>
                    <a:pt x="1148" y="7425"/>
                  </a:lnTo>
                  <a:lnTo>
                    <a:pt x="1222" y="7328"/>
                  </a:lnTo>
                  <a:lnTo>
                    <a:pt x="1270" y="7181"/>
                  </a:lnTo>
                  <a:lnTo>
                    <a:pt x="1295" y="7035"/>
                  </a:lnTo>
                  <a:lnTo>
                    <a:pt x="1319" y="6888"/>
                  </a:lnTo>
                  <a:lnTo>
                    <a:pt x="1344" y="6278"/>
                  </a:lnTo>
                  <a:lnTo>
                    <a:pt x="1417" y="5569"/>
                  </a:lnTo>
                  <a:lnTo>
                    <a:pt x="1515" y="4861"/>
                  </a:lnTo>
                  <a:lnTo>
                    <a:pt x="1637" y="4153"/>
                  </a:lnTo>
                  <a:lnTo>
                    <a:pt x="1759" y="3542"/>
                  </a:lnTo>
                  <a:lnTo>
                    <a:pt x="1881" y="3029"/>
                  </a:lnTo>
                  <a:lnTo>
                    <a:pt x="2003" y="2687"/>
                  </a:lnTo>
                  <a:lnTo>
                    <a:pt x="2052" y="2614"/>
                  </a:lnTo>
                  <a:lnTo>
                    <a:pt x="2101" y="2590"/>
                  </a:lnTo>
                  <a:lnTo>
                    <a:pt x="2101" y="2639"/>
                  </a:lnTo>
                  <a:lnTo>
                    <a:pt x="2125" y="2736"/>
                  </a:lnTo>
                  <a:lnTo>
                    <a:pt x="2125" y="3151"/>
                  </a:lnTo>
                  <a:lnTo>
                    <a:pt x="2076" y="4568"/>
                  </a:lnTo>
                  <a:lnTo>
                    <a:pt x="1954" y="6595"/>
                  </a:lnTo>
                  <a:lnTo>
                    <a:pt x="1832" y="8866"/>
                  </a:lnTo>
                  <a:lnTo>
                    <a:pt x="1539" y="13165"/>
                  </a:lnTo>
                  <a:lnTo>
                    <a:pt x="1392" y="15119"/>
                  </a:lnTo>
                  <a:lnTo>
                    <a:pt x="1392" y="15290"/>
                  </a:lnTo>
                  <a:lnTo>
                    <a:pt x="1417" y="15461"/>
                  </a:lnTo>
                  <a:lnTo>
                    <a:pt x="1466" y="15607"/>
                  </a:lnTo>
                  <a:lnTo>
                    <a:pt x="1563" y="15754"/>
                  </a:lnTo>
                  <a:lnTo>
                    <a:pt x="1661" y="15900"/>
                  </a:lnTo>
                  <a:lnTo>
                    <a:pt x="1783" y="15998"/>
                  </a:lnTo>
                  <a:lnTo>
                    <a:pt x="1930" y="16071"/>
                  </a:lnTo>
                  <a:lnTo>
                    <a:pt x="2101" y="16120"/>
                  </a:lnTo>
                  <a:lnTo>
                    <a:pt x="2394" y="16120"/>
                  </a:lnTo>
                  <a:lnTo>
                    <a:pt x="2516" y="16071"/>
                  </a:lnTo>
                  <a:lnTo>
                    <a:pt x="2662" y="15998"/>
                  </a:lnTo>
                  <a:lnTo>
                    <a:pt x="2785" y="15925"/>
                  </a:lnTo>
                  <a:lnTo>
                    <a:pt x="2882" y="15803"/>
                  </a:lnTo>
                  <a:lnTo>
                    <a:pt x="2956" y="15680"/>
                  </a:lnTo>
                  <a:lnTo>
                    <a:pt x="3029" y="15534"/>
                  </a:lnTo>
                  <a:lnTo>
                    <a:pt x="3053" y="15387"/>
                  </a:lnTo>
                  <a:lnTo>
                    <a:pt x="3713" y="8549"/>
                  </a:lnTo>
                  <a:lnTo>
                    <a:pt x="3737" y="8476"/>
                  </a:lnTo>
                  <a:lnTo>
                    <a:pt x="3786" y="8354"/>
                  </a:lnTo>
                  <a:lnTo>
                    <a:pt x="3835" y="8305"/>
                  </a:lnTo>
                  <a:lnTo>
                    <a:pt x="3884" y="8231"/>
                  </a:lnTo>
                  <a:lnTo>
                    <a:pt x="3981" y="8207"/>
                  </a:lnTo>
                  <a:lnTo>
                    <a:pt x="4079" y="8183"/>
                  </a:lnTo>
                  <a:lnTo>
                    <a:pt x="4177" y="8207"/>
                  </a:lnTo>
                  <a:lnTo>
                    <a:pt x="4274" y="8231"/>
                  </a:lnTo>
                  <a:lnTo>
                    <a:pt x="4323" y="8305"/>
                  </a:lnTo>
                  <a:lnTo>
                    <a:pt x="4372" y="8354"/>
                  </a:lnTo>
                  <a:lnTo>
                    <a:pt x="4421" y="8476"/>
                  </a:lnTo>
                  <a:lnTo>
                    <a:pt x="4445" y="8549"/>
                  </a:lnTo>
                  <a:lnTo>
                    <a:pt x="5105" y="15387"/>
                  </a:lnTo>
                  <a:lnTo>
                    <a:pt x="5129" y="15534"/>
                  </a:lnTo>
                  <a:lnTo>
                    <a:pt x="5202" y="15680"/>
                  </a:lnTo>
                  <a:lnTo>
                    <a:pt x="5276" y="15803"/>
                  </a:lnTo>
                  <a:lnTo>
                    <a:pt x="5373" y="15925"/>
                  </a:lnTo>
                  <a:lnTo>
                    <a:pt x="5496" y="15998"/>
                  </a:lnTo>
                  <a:lnTo>
                    <a:pt x="5642" y="16071"/>
                  </a:lnTo>
                  <a:lnTo>
                    <a:pt x="5764" y="16120"/>
                  </a:lnTo>
                  <a:lnTo>
                    <a:pt x="6057" y="16120"/>
                  </a:lnTo>
                  <a:lnTo>
                    <a:pt x="6228" y="16071"/>
                  </a:lnTo>
                  <a:lnTo>
                    <a:pt x="6375" y="15998"/>
                  </a:lnTo>
                  <a:lnTo>
                    <a:pt x="6497" y="15900"/>
                  </a:lnTo>
                  <a:lnTo>
                    <a:pt x="6595" y="15754"/>
                  </a:lnTo>
                  <a:lnTo>
                    <a:pt x="6692" y="15607"/>
                  </a:lnTo>
                  <a:lnTo>
                    <a:pt x="6741" y="15461"/>
                  </a:lnTo>
                  <a:lnTo>
                    <a:pt x="6766" y="15290"/>
                  </a:lnTo>
                  <a:lnTo>
                    <a:pt x="6766" y="15119"/>
                  </a:lnTo>
                  <a:lnTo>
                    <a:pt x="6619" y="13165"/>
                  </a:lnTo>
                  <a:lnTo>
                    <a:pt x="6350" y="8915"/>
                  </a:lnTo>
                  <a:lnTo>
                    <a:pt x="6204" y="6619"/>
                  </a:lnTo>
                  <a:lnTo>
                    <a:pt x="6106" y="4617"/>
                  </a:lnTo>
                  <a:lnTo>
                    <a:pt x="6057" y="3176"/>
                  </a:lnTo>
                  <a:lnTo>
                    <a:pt x="6057" y="2761"/>
                  </a:lnTo>
                  <a:lnTo>
                    <a:pt x="6057" y="2590"/>
                  </a:lnTo>
                  <a:lnTo>
                    <a:pt x="6106" y="2590"/>
                  </a:lnTo>
                  <a:lnTo>
                    <a:pt x="6155" y="2687"/>
                  </a:lnTo>
                  <a:lnTo>
                    <a:pt x="6253" y="3005"/>
                  </a:lnTo>
                  <a:lnTo>
                    <a:pt x="6399" y="3493"/>
                  </a:lnTo>
                  <a:lnTo>
                    <a:pt x="6521" y="4128"/>
                  </a:lnTo>
                  <a:lnTo>
                    <a:pt x="6643" y="4837"/>
                  </a:lnTo>
                  <a:lnTo>
                    <a:pt x="6741" y="5569"/>
                  </a:lnTo>
                  <a:lnTo>
                    <a:pt x="6814" y="6278"/>
                  </a:lnTo>
                  <a:lnTo>
                    <a:pt x="6839" y="6888"/>
                  </a:lnTo>
                  <a:lnTo>
                    <a:pt x="6863" y="7035"/>
                  </a:lnTo>
                  <a:lnTo>
                    <a:pt x="6888" y="7181"/>
                  </a:lnTo>
                  <a:lnTo>
                    <a:pt x="6936" y="7328"/>
                  </a:lnTo>
                  <a:lnTo>
                    <a:pt x="7010" y="7425"/>
                  </a:lnTo>
                  <a:lnTo>
                    <a:pt x="7107" y="7523"/>
                  </a:lnTo>
                  <a:lnTo>
                    <a:pt x="7230" y="7596"/>
                  </a:lnTo>
                  <a:lnTo>
                    <a:pt x="7352" y="7645"/>
                  </a:lnTo>
                  <a:lnTo>
                    <a:pt x="7498" y="7670"/>
                  </a:lnTo>
                  <a:lnTo>
                    <a:pt x="7645" y="7645"/>
                  </a:lnTo>
                  <a:lnTo>
                    <a:pt x="7767" y="7596"/>
                  </a:lnTo>
                  <a:lnTo>
                    <a:pt x="7889" y="7523"/>
                  </a:lnTo>
                  <a:lnTo>
                    <a:pt x="7987" y="7425"/>
                  </a:lnTo>
                  <a:lnTo>
                    <a:pt x="8060" y="7328"/>
                  </a:lnTo>
                  <a:lnTo>
                    <a:pt x="8109" y="7181"/>
                  </a:lnTo>
                  <a:lnTo>
                    <a:pt x="8133" y="7035"/>
                  </a:lnTo>
                  <a:lnTo>
                    <a:pt x="8158" y="6888"/>
                  </a:lnTo>
                  <a:lnTo>
                    <a:pt x="8133" y="5520"/>
                  </a:lnTo>
                  <a:lnTo>
                    <a:pt x="8109" y="4885"/>
                  </a:lnTo>
                  <a:lnTo>
                    <a:pt x="8060" y="4299"/>
                  </a:lnTo>
                  <a:lnTo>
                    <a:pt x="7987" y="3713"/>
                  </a:lnTo>
                  <a:lnTo>
                    <a:pt x="7889" y="3176"/>
                  </a:lnTo>
                  <a:lnTo>
                    <a:pt x="7767" y="2663"/>
                  </a:lnTo>
                  <a:lnTo>
                    <a:pt x="7620" y="2174"/>
                  </a:lnTo>
                  <a:lnTo>
                    <a:pt x="7425" y="1759"/>
                  </a:lnTo>
                  <a:lnTo>
                    <a:pt x="7205" y="1369"/>
                  </a:lnTo>
                  <a:lnTo>
                    <a:pt x="7083" y="1173"/>
                  </a:lnTo>
                  <a:lnTo>
                    <a:pt x="6936" y="1002"/>
                  </a:lnTo>
                  <a:lnTo>
                    <a:pt x="6790" y="856"/>
                  </a:lnTo>
                  <a:lnTo>
                    <a:pt x="6643" y="709"/>
                  </a:lnTo>
                  <a:lnTo>
                    <a:pt x="6472" y="563"/>
                  </a:lnTo>
                  <a:lnTo>
                    <a:pt x="6277" y="440"/>
                  </a:lnTo>
                  <a:lnTo>
                    <a:pt x="6082" y="343"/>
                  </a:lnTo>
                  <a:lnTo>
                    <a:pt x="5886" y="245"/>
                  </a:lnTo>
                  <a:lnTo>
                    <a:pt x="5666" y="172"/>
                  </a:lnTo>
                  <a:lnTo>
                    <a:pt x="5422" y="99"/>
                  </a:lnTo>
                  <a:lnTo>
                    <a:pt x="5178" y="50"/>
                  </a:lnTo>
                  <a:lnTo>
                    <a:pt x="4909" y="1"/>
                  </a:lnTo>
                  <a:lnTo>
                    <a:pt x="4714" y="74"/>
                  </a:lnTo>
                  <a:lnTo>
                    <a:pt x="4519" y="147"/>
                  </a:lnTo>
                  <a:lnTo>
                    <a:pt x="4299" y="196"/>
                  </a:lnTo>
                  <a:lnTo>
                    <a:pt x="3859" y="196"/>
                  </a:lnTo>
                  <a:lnTo>
                    <a:pt x="3664" y="147"/>
                  </a:lnTo>
                  <a:lnTo>
                    <a:pt x="3444" y="99"/>
                  </a:lnTo>
                  <a:lnTo>
                    <a:pt x="324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523;p39"/>
            <p:cNvSpPr/>
            <p:nvPr/>
          </p:nvSpPr>
          <p:spPr>
            <a:xfrm>
              <a:off x="3446075" y="2264625"/>
              <a:ext cx="85500" cy="94050"/>
            </a:xfrm>
            <a:custGeom>
              <a:avLst/>
              <a:gdLst/>
              <a:ahLst/>
              <a:cxnLst/>
              <a:rect l="l" t="t" r="r" b="b"/>
              <a:pathLst>
                <a:path w="3420" h="3762" extrusionOk="0">
                  <a:moveTo>
                    <a:pt x="1539" y="0"/>
                  </a:moveTo>
                  <a:lnTo>
                    <a:pt x="1368" y="25"/>
                  </a:lnTo>
                  <a:lnTo>
                    <a:pt x="1197" y="49"/>
                  </a:lnTo>
                  <a:lnTo>
                    <a:pt x="1051" y="122"/>
                  </a:lnTo>
                  <a:lnTo>
                    <a:pt x="904" y="171"/>
                  </a:lnTo>
                  <a:lnTo>
                    <a:pt x="757" y="269"/>
                  </a:lnTo>
                  <a:lnTo>
                    <a:pt x="611" y="342"/>
                  </a:lnTo>
                  <a:lnTo>
                    <a:pt x="489" y="464"/>
                  </a:lnTo>
                  <a:lnTo>
                    <a:pt x="391" y="586"/>
                  </a:lnTo>
                  <a:lnTo>
                    <a:pt x="293" y="708"/>
                  </a:lnTo>
                  <a:lnTo>
                    <a:pt x="196" y="855"/>
                  </a:lnTo>
                  <a:lnTo>
                    <a:pt x="122" y="1002"/>
                  </a:lnTo>
                  <a:lnTo>
                    <a:pt x="74" y="1148"/>
                  </a:lnTo>
                  <a:lnTo>
                    <a:pt x="25" y="1319"/>
                  </a:lnTo>
                  <a:lnTo>
                    <a:pt x="0" y="1514"/>
                  </a:lnTo>
                  <a:lnTo>
                    <a:pt x="0" y="1710"/>
                  </a:lnTo>
                  <a:lnTo>
                    <a:pt x="0" y="1905"/>
                  </a:lnTo>
                  <a:lnTo>
                    <a:pt x="25" y="2101"/>
                  </a:lnTo>
                  <a:lnTo>
                    <a:pt x="74" y="2272"/>
                  </a:lnTo>
                  <a:lnTo>
                    <a:pt x="122" y="2467"/>
                  </a:lnTo>
                  <a:lnTo>
                    <a:pt x="196" y="2638"/>
                  </a:lnTo>
                  <a:lnTo>
                    <a:pt x="293" y="2809"/>
                  </a:lnTo>
                  <a:lnTo>
                    <a:pt x="391" y="2980"/>
                  </a:lnTo>
                  <a:lnTo>
                    <a:pt x="489" y="3126"/>
                  </a:lnTo>
                  <a:lnTo>
                    <a:pt x="611" y="3273"/>
                  </a:lnTo>
                  <a:lnTo>
                    <a:pt x="757" y="3395"/>
                  </a:lnTo>
                  <a:lnTo>
                    <a:pt x="904" y="3493"/>
                  </a:lnTo>
                  <a:lnTo>
                    <a:pt x="1051" y="3590"/>
                  </a:lnTo>
                  <a:lnTo>
                    <a:pt x="1197" y="3664"/>
                  </a:lnTo>
                  <a:lnTo>
                    <a:pt x="1368" y="3713"/>
                  </a:lnTo>
                  <a:lnTo>
                    <a:pt x="1539" y="3761"/>
                  </a:lnTo>
                  <a:lnTo>
                    <a:pt x="1881" y="3761"/>
                  </a:lnTo>
                  <a:lnTo>
                    <a:pt x="2052" y="3713"/>
                  </a:lnTo>
                  <a:lnTo>
                    <a:pt x="2223" y="3664"/>
                  </a:lnTo>
                  <a:lnTo>
                    <a:pt x="2369" y="3590"/>
                  </a:lnTo>
                  <a:lnTo>
                    <a:pt x="2516" y="3493"/>
                  </a:lnTo>
                  <a:lnTo>
                    <a:pt x="2662" y="3395"/>
                  </a:lnTo>
                  <a:lnTo>
                    <a:pt x="2809" y="3273"/>
                  </a:lnTo>
                  <a:lnTo>
                    <a:pt x="2931" y="3126"/>
                  </a:lnTo>
                  <a:lnTo>
                    <a:pt x="3029" y="2980"/>
                  </a:lnTo>
                  <a:lnTo>
                    <a:pt x="3127" y="2809"/>
                  </a:lnTo>
                  <a:lnTo>
                    <a:pt x="3224" y="2638"/>
                  </a:lnTo>
                  <a:lnTo>
                    <a:pt x="3297" y="2467"/>
                  </a:lnTo>
                  <a:lnTo>
                    <a:pt x="3346" y="2272"/>
                  </a:lnTo>
                  <a:lnTo>
                    <a:pt x="3395" y="2101"/>
                  </a:lnTo>
                  <a:lnTo>
                    <a:pt x="3420" y="1905"/>
                  </a:lnTo>
                  <a:lnTo>
                    <a:pt x="3420" y="1710"/>
                  </a:lnTo>
                  <a:lnTo>
                    <a:pt x="3420" y="1514"/>
                  </a:lnTo>
                  <a:lnTo>
                    <a:pt x="3395" y="1319"/>
                  </a:lnTo>
                  <a:lnTo>
                    <a:pt x="3346" y="1148"/>
                  </a:lnTo>
                  <a:lnTo>
                    <a:pt x="3297" y="1002"/>
                  </a:lnTo>
                  <a:lnTo>
                    <a:pt x="3224" y="855"/>
                  </a:lnTo>
                  <a:lnTo>
                    <a:pt x="3127" y="708"/>
                  </a:lnTo>
                  <a:lnTo>
                    <a:pt x="3029" y="586"/>
                  </a:lnTo>
                  <a:lnTo>
                    <a:pt x="2931" y="464"/>
                  </a:lnTo>
                  <a:lnTo>
                    <a:pt x="2809" y="342"/>
                  </a:lnTo>
                  <a:lnTo>
                    <a:pt x="2662" y="269"/>
                  </a:lnTo>
                  <a:lnTo>
                    <a:pt x="2516" y="171"/>
                  </a:lnTo>
                  <a:lnTo>
                    <a:pt x="2369" y="122"/>
                  </a:lnTo>
                  <a:lnTo>
                    <a:pt x="2223" y="49"/>
                  </a:lnTo>
                  <a:lnTo>
                    <a:pt x="2052" y="25"/>
                  </a:lnTo>
                  <a:lnTo>
                    <a:pt x="188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 name="Google Shape;391;p38"/>
          <p:cNvPicPr preferRelativeResize="0"/>
          <p:nvPr/>
        </p:nvPicPr>
        <p:blipFill>
          <a:blip r:embed="rId3">
            <a:alphaModFix/>
            <a:extLst>
              <a:ext uri="{BEBA8EAE-BF5A-486C-A8C5-ECC9F3942E4B}">
                <a14:imgProps xmlns:a14="http://schemas.microsoft.com/office/drawing/2010/main">
                  <a14:imgLayer r:embed="rId4">
                    <a14:imgEffect>
                      <a14:colorTemperature colorTemp="11500"/>
                    </a14:imgEffect>
                    <a14:imgEffect>
                      <a14:saturation sat="400000"/>
                    </a14:imgEffect>
                  </a14:imgLayer>
                </a14:imgProps>
              </a:ext>
            </a:extLst>
          </a:blip>
          <a:stretch>
            <a:fillRect/>
          </a:stretch>
        </p:blipFill>
        <p:spPr>
          <a:xfrm>
            <a:off x="6718301" y="1770960"/>
            <a:ext cx="681865" cy="437947"/>
          </a:xfrm>
          <a:prstGeom prst="rect">
            <a:avLst/>
          </a:prstGeom>
          <a:noFill/>
          <a:ln>
            <a:noFill/>
          </a:ln>
        </p:spPr>
      </p:pic>
      <p:grpSp>
        <p:nvGrpSpPr>
          <p:cNvPr id="23" name="Google Shape;552;p39"/>
          <p:cNvGrpSpPr/>
          <p:nvPr/>
        </p:nvGrpSpPr>
        <p:grpSpPr>
          <a:xfrm>
            <a:off x="6840745" y="1838275"/>
            <a:ext cx="443907" cy="328420"/>
            <a:chOff x="5255200" y="3006475"/>
            <a:chExt cx="511700" cy="378575"/>
          </a:xfrm>
        </p:grpSpPr>
        <p:sp>
          <p:nvSpPr>
            <p:cNvPr id="24" name="Google Shape;553;p39"/>
            <p:cNvSpPr/>
            <p:nvPr/>
          </p:nvSpPr>
          <p:spPr>
            <a:xfrm>
              <a:off x="5255200" y="3006475"/>
              <a:ext cx="349900" cy="349875"/>
            </a:xfrm>
            <a:custGeom>
              <a:avLst/>
              <a:gdLst/>
              <a:ahLst/>
              <a:cxnLst/>
              <a:rect l="l" t="t" r="r" b="b"/>
              <a:pathLst>
                <a:path w="13996" h="13995" extrusionOk="0">
                  <a:moveTo>
                    <a:pt x="6986" y="4714"/>
                  </a:moveTo>
                  <a:lnTo>
                    <a:pt x="7206" y="4738"/>
                  </a:lnTo>
                  <a:lnTo>
                    <a:pt x="7425" y="4763"/>
                  </a:lnTo>
                  <a:lnTo>
                    <a:pt x="7645" y="4812"/>
                  </a:lnTo>
                  <a:lnTo>
                    <a:pt x="7841" y="4885"/>
                  </a:lnTo>
                  <a:lnTo>
                    <a:pt x="8060" y="4983"/>
                  </a:lnTo>
                  <a:lnTo>
                    <a:pt x="8256" y="5105"/>
                  </a:lnTo>
                  <a:lnTo>
                    <a:pt x="8427" y="5227"/>
                  </a:lnTo>
                  <a:lnTo>
                    <a:pt x="8598" y="5398"/>
                  </a:lnTo>
                  <a:lnTo>
                    <a:pt x="8769" y="5569"/>
                  </a:lnTo>
                  <a:lnTo>
                    <a:pt x="8891" y="5740"/>
                  </a:lnTo>
                  <a:lnTo>
                    <a:pt x="9013" y="5935"/>
                  </a:lnTo>
                  <a:lnTo>
                    <a:pt x="9111" y="6155"/>
                  </a:lnTo>
                  <a:lnTo>
                    <a:pt x="9184" y="6350"/>
                  </a:lnTo>
                  <a:lnTo>
                    <a:pt x="9233" y="6570"/>
                  </a:lnTo>
                  <a:lnTo>
                    <a:pt x="9257" y="6790"/>
                  </a:lnTo>
                  <a:lnTo>
                    <a:pt x="9257" y="7010"/>
                  </a:lnTo>
                  <a:lnTo>
                    <a:pt x="9257" y="7229"/>
                  </a:lnTo>
                  <a:lnTo>
                    <a:pt x="9233" y="7425"/>
                  </a:lnTo>
                  <a:lnTo>
                    <a:pt x="9184" y="7645"/>
                  </a:lnTo>
                  <a:lnTo>
                    <a:pt x="9111" y="7864"/>
                  </a:lnTo>
                  <a:lnTo>
                    <a:pt x="9013" y="8060"/>
                  </a:lnTo>
                  <a:lnTo>
                    <a:pt x="8891" y="8255"/>
                  </a:lnTo>
                  <a:lnTo>
                    <a:pt x="8769" y="8451"/>
                  </a:lnTo>
                  <a:lnTo>
                    <a:pt x="8598" y="8622"/>
                  </a:lnTo>
                  <a:lnTo>
                    <a:pt x="8427" y="8768"/>
                  </a:lnTo>
                  <a:lnTo>
                    <a:pt x="8256" y="8915"/>
                  </a:lnTo>
                  <a:lnTo>
                    <a:pt x="8060" y="9012"/>
                  </a:lnTo>
                  <a:lnTo>
                    <a:pt x="7841" y="9110"/>
                  </a:lnTo>
                  <a:lnTo>
                    <a:pt x="7645" y="9183"/>
                  </a:lnTo>
                  <a:lnTo>
                    <a:pt x="7425" y="9232"/>
                  </a:lnTo>
                  <a:lnTo>
                    <a:pt x="7206" y="9257"/>
                  </a:lnTo>
                  <a:lnTo>
                    <a:pt x="6986" y="9281"/>
                  </a:lnTo>
                  <a:lnTo>
                    <a:pt x="6766" y="9257"/>
                  </a:lnTo>
                  <a:lnTo>
                    <a:pt x="6546" y="9232"/>
                  </a:lnTo>
                  <a:lnTo>
                    <a:pt x="6351" y="9183"/>
                  </a:lnTo>
                  <a:lnTo>
                    <a:pt x="6131" y="9110"/>
                  </a:lnTo>
                  <a:lnTo>
                    <a:pt x="5936" y="9012"/>
                  </a:lnTo>
                  <a:lnTo>
                    <a:pt x="5740" y="8915"/>
                  </a:lnTo>
                  <a:lnTo>
                    <a:pt x="5545" y="8768"/>
                  </a:lnTo>
                  <a:lnTo>
                    <a:pt x="5374" y="8622"/>
                  </a:lnTo>
                  <a:lnTo>
                    <a:pt x="5227" y="8451"/>
                  </a:lnTo>
                  <a:lnTo>
                    <a:pt x="5081" y="8255"/>
                  </a:lnTo>
                  <a:lnTo>
                    <a:pt x="4983" y="8060"/>
                  </a:lnTo>
                  <a:lnTo>
                    <a:pt x="4885" y="7864"/>
                  </a:lnTo>
                  <a:lnTo>
                    <a:pt x="4812" y="7645"/>
                  </a:lnTo>
                  <a:lnTo>
                    <a:pt x="4763" y="7425"/>
                  </a:lnTo>
                  <a:lnTo>
                    <a:pt x="4714" y="7229"/>
                  </a:lnTo>
                  <a:lnTo>
                    <a:pt x="4714" y="7010"/>
                  </a:lnTo>
                  <a:lnTo>
                    <a:pt x="4714" y="6790"/>
                  </a:lnTo>
                  <a:lnTo>
                    <a:pt x="4763" y="6570"/>
                  </a:lnTo>
                  <a:lnTo>
                    <a:pt x="4812" y="6350"/>
                  </a:lnTo>
                  <a:lnTo>
                    <a:pt x="4885" y="6155"/>
                  </a:lnTo>
                  <a:lnTo>
                    <a:pt x="4983" y="5935"/>
                  </a:lnTo>
                  <a:lnTo>
                    <a:pt x="5081" y="5740"/>
                  </a:lnTo>
                  <a:lnTo>
                    <a:pt x="5227" y="5569"/>
                  </a:lnTo>
                  <a:lnTo>
                    <a:pt x="5374" y="5398"/>
                  </a:lnTo>
                  <a:lnTo>
                    <a:pt x="5545" y="5227"/>
                  </a:lnTo>
                  <a:lnTo>
                    <a:pt x="5740" y="5105"/>
                  </a:lnTo>
                  <a:lnTo>
                    <a:pt x="5936" y="4983"/>
                  </a:lnTo>
                  <a:lnTo>
                    <a:pt x="6131" y="4885"/>
                  </a:lnTo>
                  <a:lnTo>
                    <a:pt x="6351" y="4812"/>
                  </a:lnTo>
                  <a:lnTo>
                    <a:pt x="6546" y="4763"/>
                  </a:lnTo>
                  <a:lnTo>
                    <a:pt x="6766" y="4738"/>
                  </a:lnTo>
                  <a:lnTo>
                    <a:pt x="6986" y="4714"/>
                  </a:lnTo>
                  <a:close/>
                  <a:moveTo>
                    <a:pt x="6497" y="0"/>
                  </a:moveTo>
                  <a:lnTo>
                    <a:pt x="6375" y="25"/>
                  </a:lnTo>
                  <a:lnTo>
                    <a:pt x="6253" y="49"/>
                  </a:lnTo>
                  <a:lnTo>
                    <a:pt x="6131" y="122"/>
                  </a:lnTo>
                  <a:lnTo>
                    <a:pt x="6033" y="196"/>
                  </a:lnTo>
                  <a:lnTo>
                    <a:pt x="5936" y="293"/>
                  </a:lnTo>
                  <a:lnTo>
                    <a:pt x="5862" y="391"/>
                  </a:lnTo>
                  <a:lnTo>
                    <a:pt x="5813" y="513"/>
                  </a:lnTo>
                  <a:lnTo>
                    <a:pt x="5789" y="635"/>
                  </a:lnTo>
                  <a:lnTo>
                    <a:pt x="5618" y="2076"/>
                  </a:lnTo>
                  <a:lnTo>
                    <a:pt x="5325" y="2174"/>
                  </a:lnTo>
                  <a:lnTo>
                    <a:pt x="5032" y="2296"/>
                  </a:lnTo>
                  <a:lnTo>
                    <a:pt x="4763" y="2418"/>
                  </a:lnTo>
                  <a:lnTo>
                    <a:pt x="4495" y="2565"/>
                  </a:lnTo>
                  <a:lnTo>
                    <a:pt x="3347" y="1661"/>
                  </a:lnTo>
                  <a:lnTo>
                    <a:pt x="3225" y="1588"/>
                  </a:lnTo>
                  <a:lnTo>
                    <a:pt x="3103" y="1539"/>
                  </a:lnTo>
                  <a:lnTo>
                    <a:pt x="2980" y="1514"/>
                  </a:lnTo>
                  <a:lnTo>
                    <a:pt x="2736" y="1514"/>
                  </a:lnTo>
                  <a:lnTo>
                    <a:pt x="2590" y="1563"/>
                  </a:lnTo>
                  <a:lnTo>
                    <a:pt x="2492" y="1637"/>
                  </a:lnTo>
                  <a:lnTo>
                    <a:pt x="2394" y="1710"/>
                  </a:lnTo>
                  <a:lnTo>
                    <a:pt x="1710" y="2394"/>
                  </a:lnTo>
                  <a:lnTo>
                    <a:pt x="1613" y="2491"/>
                  </a:lnTo>
                  <a:lnTo>
                    <a:pt x="1564" y="2614"/>
                  </a:lnTo>
                  <a:lnTo>
                    <a:pt x="1515" y="2736"/>
                  </a:lnTo>
                  <a:lnTo>
                    <a:pt x="1491" y="2858"/>
                  </a:lnTo>
                  <a:lnTo>
                    <a:pt x="1491" y="3004"/>
                  </a:lnTo>
                  <a:lnTo>
                    <a:pt x="1515" y="3126"/>
                  </a:lnTo>
                  <a:lnTo>
                    <a:pt x="1564" y="3249"/>
                  </a:lnTo>
                  <a:lnTo>
                    <a:pt x="1637" y="3346"/>
                  </a:lnTo>
                  <a:lnTo>
                    <a:pt x="2541" y="4494"/>
                  </a:lnTo>
                  <a:lnTo>
                    <a:pt x="2394" y="4763"/>
                  </a:lnTo>
                  <a:lnTo>
                    <a:pt x="2272" y="5056"/>
                  </a:lnTo>
                  <a:lnTo>
                    <a:pt x="2174" y="5349"/>
                  </a:lnTo>
                  <a:lnTo>
                    <a:pt x="2077" y="5642"/>
                  </a:lnTo>
                  <a:lnTo>
                    <a:pt x="636" y="5789"/>
                  </a:lnTo>
                  <a:lnTo>
                    <a:pt x="514" y="5837"/>
                  </a:lnTo>
                  <a:lnTo>
                    <a:pt x="392" y="5886"/>
                  </a:lnTo>
                  <a:lnTo>
                    <a:pt x="269" y="5959"/>
                  </a:lnTo>
                  <a:lnTo>
                    <a:pt x="172" y="6033"/>
                  </a:lnTo>
                  <a:lnTo>
                    <a:pt x="99" y="6155"/>
                  </a:lnTo>
                  <a:lnTo>
                    <a:pt x="50" y="6253"/>
                  </a:lnTo>
                  <a:lnTo>
                    <a:pt x="1" y="6399"/>
                  </a:lnTo>
                  <a:lnTo>
                    <a:pt x="1" y="6521"/>
                  </a:lnTo>
                  <a:lnTo>
                    <a:pt x="1" y="7474"/>
                  </a:lnTo>
                  <a:lnTo>
                    <a:pt x="1" y="7620"/>
                  </a:lnTo>
                  <a:lnTo>
                    <a:pt x="50" y="7742"/>
                  </a:lnTo>
                  <a:lnTo>
                    <a:pt x="99" y="7864"/>
                  </a:lnTo>
                  <a:lnTo>
                    <a:pt x="172" y="7962"/>
                  </a:lnTo>
                  <a:lnTo>
                    <a:pt x="269" y="8060"/>
                  </a:lnTo>
                  <a:lnTo>
                    <a:pt x="392" y="8133"/>
                  </a:lnTo>
                  <a:lnTo>
                    <a:pt x="514" y="8182"/>
                  </a:lnTo>
                  <a:lnTo>
                    <a:pt x="636" y="8206"/>
                  </a:lnTo>
                  <a:lnTo>
                    <a:pt x="2077" y="8377"/>
                  </a:lnTo>
                  <a:lnTo>
                    <a:pt x="2174" y="8670"/>
                  </a:lnTo>
                  <a:lnTo>
                    <a:pt x="2272" y="8939"/>
                  </a:lnTo>
                  <a:lnTo>
                    <a:pt x="2394" y="9232"/>
                  </a:lnTo>
                  <a:lnTo>
                    <a:pt x="2541" y="9501"/>
                  </a:lnTo>
                  <a:lnTo>
                    <a:pt x="1637" y="10649"/>
                  </a:lnTo>
                  <a:lnTo>
                    <a:pt x="1564" y="10771"/>
                  </a:lnTo>
                  <a:lnTo>
                    <a:pt x="1515" y="10893"/>
                  </a:lnTo>
                  <a:lnTo>
                    <a:pt x="1491" y="11015"/>
                  </a:lnTo>
                  <a:lnTo>
                    <a:pt x="1491" y="11137"/>
                  </a:lnTo>
                  <a:lnTo>
                    <a:pt x="1515" y="11259"/>
                  </a:lnTo>
                  <a:lnTo>
                    <a:pt x="1564" y="11381"/>
                  </a:lnTo>
                  <a:lnTo>
                    <a:pt x="1613" y="11504"/>
                  </a:lnTo>
                  <a:lnTo>
                    <a:pt x="1710" y="11601"/>
                  </a:lnTo>
                  <a:lnTo>
                    <a:pt x="2394" y="12285"/>
                  </a:lnTo>
                  <a:lnTo>
                    <a:pt x="2492" y="12383"/>
                  </a:lnTo>
                  <a:lnTo>
                    <a:pt x="2590" y="12432"/>
                  </a:lnTo>
                  <a:lnTo>
                    <a:pt x="2736" y="12480"/>
                  </a:lnTo>
                  <a:lnTo>
                    <a:pt x="2858" y="12505"/>
                  </a:lnTo>
                  <a:lnTo>
                    <a:pt x="2980" y="12505"/>
                  </a:lnTo>
                  <a:lnTo>
                    <a:pt x="3103" y="12456"/>
                  </a:lnTo>
                  <a:lnTo>
                    <a:pt x="3225" y="12407"/>
                  </a:lnTo>
                  <a:lnTo>
                    <a:pt x="3347" y="12358"/>
                  </a:lnTo>
                  <a:lnTo>
                    <a:pt x="4495" y="11455"/>
                  </a:lnTo>
                  <a:lnTo>
                    <a:pt x="4763" y="11577"/>
                  </a:lnTo>
                  <a:lnTo>
                    <a:pt x="5032" y="11723"/>
                  </a:lnTo>
                  <a:lnTo>
                    <a:pt x="5325" y="11821"/>
                  </a:lnTo>
                  <a:lnTo>
                    <a:pt x="5618" y="11919"/>
                  </a:lnTo>
                  <a:lnTo>
                    <a:pt x="5789" y="13360"/>
                  </a:lnTo>
                  <a:lnTo>
                    <a:pt x="5813" y="13482"/>
                  </a:lnTo>
                  <a:lnTo>
                    <a:pt x="5862" y="13604"/>
                  </a:lnTo>
                  <a:lnTo>
                    <a:pt x="5936" y="13726"/>
                  </a:lnTo>
                  <a:lnTo>
                    <a:pt x="6033" y="13824"/>
                  </a:lnTo>
                  <a:lnTo>
                    <a:pt x="6131" y="13897"/>
                  </a:lnTo>
                  <a:lnTo>
                    <a:pt x="6253" y="13946"/>
                  </a:lnTo>
                  <a:lnTo>
                    <a:pt x="6375" y="13995"/>
                  </a:lnTo>
                  <a:lnTo>
                    <a:pt x="7596" y="13995"/>
                  </a:lnTo>
                  <a:lnTo>
                    <a:pt x="7743" y="13946"/>
                  </a:lnTo>
                  <a:lnTo>
                    <a:pt x="7841" y="13897"/>
                  </a:lnTo>
                  <a:lnTo>
                    <a:pt x="7963" y="13824"/>
                  </a:lnTo>
                  <a:lnTo>
                    <a:pt x="8036" y="13726"/>
                  </a:lnTo>
                  <a:lnTo>
                    <a:pt x="8109" y="13604"/>
                  </a:lnTo>
                  <a:lnTo>
                    <a:pt x="8158" y="13482"/>
                  </a:lnTo>
                  <a:lnTo>
                    <a:pt x="8183" y="13360"/>
                  </a:lnTo>
                  <a:lnTo>
                    <a:pt x="8353" y="11919"/>
                  </a:lnTo>
                  <a:lnTo>
                    <a:pt x="8647" y="11821"/>
                  </a:lnTo>
                  <a:lnTo>
                    <a:pt x="8940" y="11723"/>
                  </a:lnTo>
                  <a:lnTo>
                    <a:pt x="9233" y="11577"/>
                  </a:lnTo>
                  <a:lnTo>
                    <a:pt x="9501" y="11455"/>
                  </a:lnTo>
                  <a:lnTo>
                    <a:pt x="10649" y="12358"/>
                  </a:lnTo>
                  <a:lnTo>
                    <a:pt x="10747" y="12407"/>
                  </a:lnTo>
                  <a:lnTo>
                    <a:pt x="10869" y="12456"/>
                  </a:lnTo>
                  <a:lnTo>
                    <a:pt x="10991" y="12505"/>
                  </a:lnTo>
                  <a:lnTo>
                    <a:pt x="11138" y="12505"/>
                  </a:lnTo>
                  <a:lnTo>
                    <a:pt x="11260" y="12480"/>
                  </a:lnTo>
                  <a:lnTo>
                    <a:pt x="11382" y="12432"/>
                  </a:lnTo>
                  <a:lnTo>
                    <a:pt x="11504" y="12383"/>
                  </a:lnTo>
                  <a:lnTo>
                    <a:pt x="11602" y="12285"/>
                  </a:lnTo>
                  <a:lnTo>
                    <a:pt x="12286" y="11601"/>
                  </a:lnTo>
                  <a:lnTo>
                    <a:pt x="12359" y="11504"/>
                  </a:lnTo>
                  <a:lnTo>
                    <a:pt x="12432" y="11381"/>
                  </a:lnTo>
                  <a:lnTo>
                    <a:pt x="12457" y="11259"/>
                  </a:lnTo>
                  <a:lnTo>
                    <a:pt x="12481" y="11137"/>
                  </a:lnTo>
                  <a:lnTo>
                    <a:pt x="12481" y="11015"/>
                  </a:lnTo>
                  <a:lnTo>
                    <a:pt x="12457" y="10893"/>
                  </a:lnTo>
                  <a:lnTo>
                    <a:pt x="12408" y="10771"/>
                  </a:lnTo>
                  <a:lnTo>
                    <a:pt x="12334" y="10649"/>
                  </a:lnTo>
                  <a:lnTo>
                    <a:pt x="11431" y="9501"/>
                  </a:lnTo>
                  <a:lnTo>
                    <a:pt x="11577" y="9232"/>
                  </a:lnTo>
                  <a:lnTo>
                    <a:pt x="11699" y="8939"/>
                  </a:lnTo>
                  <a:lnTo>
                    <a:pt x="11822" y="8670"/>
                  </a:lnTo>
                  <a:lnTo>
                    <a:pt x="11895" y="8377"/>
                  </a:lnTo>
                  <a:lnTo>
                    <a:pt x="13360" y="8206"/>
                  </a:lnTo>
                  <a:lnTo>
                    <a:pt x="13482" y="8182"/>
                  </a:lnTo>
                  <a:lnTo>
                    <a:pt x="13604" y="8133"/>
                  </a:lnTo>
                  <a:lnTo>
                    <a:pt x="13702" y="8060"/>
                  </a:lnTo>
                  <a:lnTo>
                    <a:pt x="13800" y="7962"/>
                  </a:lnTo>
                  <a:lnTo>
                    <a:pt x="13873" y="7864"/>
                  </a:lnTo>
                  <a:lnTo>
                    <a:pt x="13946" y="7742"/>
                  </a:lnTo>
                  <a:lnTo>
                    <a:pt x="13971" y="7620"/>
                  </a:lnTo>
                  <a:lnTo>
                    <a:pt x="13995" y="7474"/>
                  </a:lnTo>
                  <a:lnTo>
                    <a:pt x="13995" y="6521"/>
                  </a:lnTo>
                  <a:lnTo>
                    <a:pt x="13971" y="6399"/>
                  </a:lnTo>
                  <a:lnTo>
                    <a:pt x="13946" y="6253"/>
                  </a:lnTo>
                  <a:lnTo>
                    <a:pt x="13873" y="6155"/>
                  </a:lnTo>
                  <a:lnTo>
                    <a:pt x="13800" y="6033"/>
                  </a:lnTo>
                  <a:lnTo>
                    <a:pt x="13702" y="5959"/>
                  </a:lnTo>
                  <a:lnTo>
                    <a:pt x="13604" y="5886"/>
                  </a:lnTo>
                  <a:lnTo>
                    <a:pt x="13482" y="5837"/>
                  </a:lnTo>
                  <a:lnTo>
                    <a:pt x="13360" y="5789"/>
                  </a:lnTo>
                  <a:lnTo>
                    <a:pt x="11895" y="5642"/>
                  </a:lnTo>
                  <a:lnTo>
                    <a:pt x="11822" y="5349"/>
                  </a:lnTo>
                  <a:lnTo>
                    <a:pt x="11699" y="5056"/>
                  </a:lnTo>
                  <a:lnTo>
                    <a:pt x="11577" y="4763"/>
                  </a:lnTo>
                  <a:lnTo>
                    <a:pt x="11431" y="4494"/>
                  </a:lnTo>
                  <a:lnTo>
                    <a:pt x="12334" y="3346"/>
                  </a:lnTo>
                  <a:lnTo>
                    <a:pt x="12408" y="3249"/>
                  </a:lnTo>
                  <a:lnTo>
                    <a:pt x="12457" y="3126"/>
                  </a:lnTo>
                  <a:lnTo>
                    <a:pt x="12481" y="3004"/>
                  </a:lnTo>
                  <a:lnTo>
                    <a:pt x="12481" y="2858"/>
                  </a:lnTo>
                  <a:lnTo>
                    <a:pt x="12457" y="2736"/>
                  </a:lnTo>
                  <a:lnTo>
                    <a:pt x="12432" y="2614"/>
                  </a:lnTo>
                  <a:lnTo>
                    <a:pt x="12359" y="2491"/>
                  </a:lnTo>
                  <a:lnTo>
                    <a:pt x="12286" y="2394"/>
                  </a:lnTo>
                  <a:lnTo>
                    <a:pt x="11602" y="1710"/>
                  </a:lnTo>
                  <a:lnTo>
                    <a:pt x="11504" y="1637"/>
                  </a:lnTo>
                  <a:lnTo>
                    <a:pt x="11382" y="1563"/>
                  </a:lnTo>
                  <a:lnTo>
                    <a:pt x="11260" y="1514"/>
                  </a:lnTo>
                  <a:lnTo>
                    <a:pt x="10991" y="1514"/>
                  </a:lnTo>
                  <a:lnTo>
                    <a:pt x="10869" y="1539"/>
                  </a:lnTo>
                  <a:lnTo>
                    <a:pt x="10747" y="1588"/>
                  </a:lnTo>
                  <a:lnTo>
                    <a:pt x="10649" y="1661"/>
                  </a:lnTo>
                  <a:lnTo>
                    <a:pt x="9501" y="2565"/>
                  </a:lnTo>
                  <a:lnTo>
                    <a:pt x="9233" y="2418"/>
                  </a:lnTo>
                  <a:lnTo>
                    <a:pt x="8940" y="2296"/>
                  </a:lnTo>
                  <a:lnTo>
                    <a:pt x="8647" y="2174"/>
                  </a:lnTo>
                  <a:lnTo>
                    <a:pt x="8353" y="2076"/>
                  </a:lnTo>
                  <a:lnTo>
                    <a:pt x="8183" y="635"/>
                  </a:lnTo>
                  <a:lnTo>
                    <a:pt x="8158" y="513"/>
                  </a:lnTo>
                  <a:lnTo>
                    <a:pt x="8109" y="391"/>
                  </a:lnTo>
                  <a:lnTo>
                    <a:pt x="8036" y="293"/>
                  </a:lnTo>
                  <a:lnTo>
                    <a:pt x="7963" y="196"/>
                  </a:lnTo>
                  <a:lnTo>
                    <a:pt x="7841" y="122"/>
                  </a:lnTo>
                  <a:lnTo>
                    <a:pt x="7743" y="49"/>
                  </a:lnTo>
                  <a:lnTo>
                    <a:pt x="7596" y="25"/>
                  </a:lnTo>
                  <a:lnTo>
                    <a:pt x="74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54;p39"/>
            <p:cNvSpPr/>
            <p:nvPr/>
          </p:nvSpPr>
          <p:spPr>
            <a:xfrm>
              <a:off x="5567825" y="3185975"/>
              <a:ext cx="199075" cy="199075"/>
            </a:xfrm>
            <a:custGeom>
              <a:avLst/>
              <a:gdLst/>
              <a:ahLst/>
              <a:cxnLst/>
              <a:rect l="l" t="t" r="r" b="b"/>
              <a:pathLst>
                <a:path w="7963" h="7963" extrusionOk="0">
                  <a:moveTo>
                    <a:pt x="3933" y="2296"/>
                  </a:moveTo>
                  <a:lnTo>
                    <a:pt x="4103" y="2321"/>
                  </a:lnTo>
                  <a:lnTo>
                    <a:pt x="4274" y="2321"/>
                  </a:lnTo>
                  <a:lnTo>
                    <a:pt x="4421" y="2370"/>
                  </a:lnTo>
                  <a:lnTo>
                    <a:pt x="4592" y="2419"/>
                  </a:lnTo>
                  <a:lnTo>
                    <a:pt x="4738" y="2492"/>
                  </a:lnTo>
                  <a:lnTo>
                    <a:pt x="4885" y="2565"/>
                  </a:lnTo>
                  <a:lnTo>
                    <a:pt x="5032" y="2663"/>
                  </a:lnTo>
                  <a:lnTo>
                    <a:pt x="5154" y="2785"/>
                  </a:lnTo>
                  <a:lnTo>
                    <a:pt x="5276" y="2883"/>
                  </a:lnTo>
                  <a:lnTo>
                    <a:pt x="5373" y="3029"/>
                  </a:lnTo>
                  <a:lnTo>
                    <a:pt x="5447" y="3151"/>
                  </a:lnTo>
                  <a:lnTo>
                    <a:pt x="5520" y="3298"/>
                  </a:lnTo>
                  <a:lnTo>
                    <a:pt x="5593" y="3444"/>
                  </a:lnTo>
                  <a:lnTo>
                    <a:pt x="5618" y="3615"/>
                  </a:lnTo>
                  <a:lnTo>
                    <a:pt x="5642" y="3762"/>
                  </a:lnTo>
                  <a:lnTo>
                    <a:pt x="5667" y="3933"/>
                  </a:lnTo>
                  <a:lnTo>
                    <a:pt x="5667" y="4079"/>
                  </a:lnTo>
                  <a:lnTo>
                    <a:pt x="5642" y="4250"/>
                  </a:lnTo>
                  <a:lnTo>
                    <a:pt x="5618" y="4421"/>
                  </a:lnTo>
                  <a:lnTo>
                    <a:pt x="5569" y="4568"/>
                  </a:lnTo>
                  <a:lnTo>
                    <a:pt x="5496" y="4739"/>
                  </a:lnTo>
                  <a:lnTo>
                    <a:pt x="5398" y="4885"/>
                  </a:lnTo>
                  <a:lnTo>
                    <a:pt x="5300" y="5007"/>
                  </a:lnTo>
                  <a:lnTo>
                    <a:pt x="5203" y="5154"/>
                  </a:lnTo>
                  <a:lnTo>
                    <a:pt x="5080" y="5252"/>
                  </a:lnTo>
                  <a:lnTo>
                    <a:pt x="4958" y="5349"/>
                  </a:lnTo>
                  <a:lnTo>
                    <a:pt x="4812" y="5447"/>
                  </a:lnTo>
                  <a:lnTo>
                    <a:pt x="4665" y="5520"/>
                  </a:lnTo>
                  <a:lnTo>
                    <a:pt x="4519" y="5569"/>
                  </a:lnTo>
                  <a:lnTo>
                    <a:pt x="4372" y="5618"/>
                  </a:lnTo>
                  <a:lnTo>
                    <a:pt x="4201" y="5642"/>
                  </a:lnTo>
                  <a:lnTo>
                    <a:pt x="4055" y="5667"/>
                  </a:lnTo>
                  <a:lnTo>
                    <a:pt x="3884" y="5642"/>
                  </a:lnTo>
                  <a:lnTo>
                    <a:pt x="3713" y="5642"/>
                  </a:lnTo>
                  <a:lnTo>
                    <a:pt x="3566" y="5594"/>
                  </a:lnTo>
                  <a:lnTo>
                    <a:pt x="3395" y="5545"/>
                  </a:lnTo>
                  <a:lnTo>
                    <a:pt x="3249" y="5471"/>
                  </a:lnTo>
                  <a:lnTo>
                    <a:pt x="3102" y="5398"/>
                  </a:lnTo>
                  <a:lnTo>
                    <a:pt x="2956" y="5300"/>
                  </a:lnTo>
                  <a:lnTo>
                    <a:pt x="2833" y="5178"/>
                  </a:lnTo>
                  <a:lnTo>
                    <a:pt x="2711" y="5081"/>
                  </a:lnTo>
                  <a:lnTo>
                    <a:pt x="2614" y="4934"/>
                  </a:lnTo>
                  <a:lnTo>
                    <a:pt x="2540" y="4812"/>
                  </a:lnTo>
                  <a:lnTo>
                    <a:pt x="2467" y="4665"/>
                  </a:lnTo>
                  <a:lnTo>
                    <a:pt x="2394" y="4519"/>
                  </a:lnTo>
                  <a:lnTo>
                    <a:pt x="2369" y="4348"/>
                  </a:lnTo>
                  <a:lnTo>
                    <a:pt x="2321" y="4201"/>
                  </a:lnTo>
                  <a:lnTo>
                    <a:pt x="2321" y="4030"/>
                  </a:lnTo>
                  <a:lnTo>
                    <a:pt x="2321" y="3884"/>
                  </a:lnTo>
                  <a:lnTo>
                    <a:pt x="2345" y="3713"/>
                  </a:lnTo>
                  <a:lnTo>
                    <a:pt x="2369" y="3542"/>
                  </a:lnTo>
                  <a:lnTo>
                    <a:pt x="2418" y="3395"/>
                  </a:lnTo>
                  <a:lnTo>
                    <a:pt x="2492" y="3224"/>
                  </a:lnTo>
                  <a:lnTo>
                    <a:pt x="2589" y="3078"/>
                  </a:lnTo>
                  <a:lnTo>
                    <a:pt x="2687" y="2956"/>
                  </a:lnTo>
                  <a:lnTo>
                    <a:pt x="2785" y="2809"/>
                  </a:lnTo>
                  <a:lnTo>
                    <a:pt x="2907" y="2712"/>
                  </a:lnTo>
                  <a:lnTo>
                    <a:pt x="3029" y="2614"/>
                  </a:lnTo>
                  <a:lnTo>
                    <a:pt x="3175" y="2516"/>
                  </a:lnTo>
                  <a:lnTo>
                    <a:pt x="3322" y="2443"/>
                  </a:lnTo>
                  <a:lnTo>
                    <a:pt x="3468" y="2394"/>
                  </a:lnTo>
                  <a:lnTo>
                    <a:pt x="3615" y="2345"/>
                  </a:lnTo>
                  <a:lnTo>
                    <a:pt x="3786" y="2321"/>
                  </a:lnTo>
                  <a:lnTo>
                    <a:pt x="3933" y="2296"/>
                  </a:lnTo>
                  <a:close/>
                  <a:moveTo>
                    <a:pt x="3053" y="1"/>
                  </a:moveTo>
                  <a:lnTo>
                    <a:pt x="2980" y="25"/>
                  </a:lnTo>
                  <a:lnTo>
                    <a:pt x="2443" y="196"/>
                  </a:lnTo>
                  <a:lnTo>
                    <a:pt x="2369" y="220"/>
                  </a:lnTo>
                  <a:lnTo>
                    <a:pt x="2296" y="269"/>
                  </a:lnTo>
                  <a:lnTo>
                    <a:pt x="2198" y="391"/>
                  </a:lnTo>
                  <a:lnTo>
                    <a:pt x="2150" y="538"/>
                  </a:lnTo>
                  <a:lnTo>
                    <a:pt x="2150" y="611"/>
                  </a:lnTo>
                  <a:lnTo>
                    <a:pt x="2150" y="684"/>
                  </a:lnTo>
                  <a:lnTo>
                    <a:pt x="2394" y="1832"/>
                  </a:lnTo>
                  <a:lnTo>
                    <a:pt x="2223" y="1954"/>
                  </a:lnTo>
                  <a:lnTo>
                    <a:pt x="2076" y="2101"/>
                  </a:lnTo>
                  <a:lnTo>
                    <a:pt x="1002" y="1686"/>
                  </a:lnTo>
                  <a:lnTo>
                    <a:pt x="928" y="1686"/>
                  </a:lnTo>
                  <a:lnTo>
                    <a:pt x="831" y="1661"/>
                  </a:lnTo>
                  <a:lnTo>
                    <a:pt x="684" y="1710"/>
                  </a:lnTo>
                  <a:lnTo>
                    <a:pt x="562" y="1784"/>
                  </a:lnTo>
                  <a:lnTo>
                    <a:pt x="513" y="1832"/>
                  </a:lnTo>
                  <a:lnTo>
                    <a:pt x="464" y="1906"/>
                  </a:lnTo>
                  <a:lnTo>
                    <a:pt x="220" y="2394"/>
                  </a:lnTo>
                  <a:lnTo>
                    <a:pt x="196" y="2467"/>
                  </a:lnTo>
                  <a:lnTo>
                    <a:pt x="171" y="2541"/>
                  </a:lnTo>
                  <a:lnTo>
                    <a:pt x="196" y="2712"/>
                  </a:lnTo>
                  <a:lnTo>
                    <a:pt x="245" y="2834"/>
                  </a:lnTo>
                  <a:lnTo>
                    <a:pt x="293" y="2907"/>
                  </a:lnTo>
                  <a:lnTo>
                    <a:pt x="367" y="2956"/>
                  </a:lnTo>
                  <a:lnTo>
                    <a:pt x="1344" y="3591"/>
                  </a:lnTo>
                  <a:lnTo>
                    <a:pt x="1319" y="3786"/>
                  </a:lnTo>
                  <a:lnTo>
                    <a:pt x="1295" y="4006"/>
                  </a:lnTo>
                  <a:lnTo>
                    <a:pt x="245" y="4494"/>
                  </a:lnTo>
                  <a:lnTo>
                    <a:pt x="196" y="4519"/>
                  </a:lnTo>
                  <a:lnTo>
                    <a:pt x="123" y="4568"/>
                  </a:lnTo>
                  <a:lnTo>
                    <a:pt x="49" y="4714"/>
                  </a:lnTo>
                  <a:lnTo>
                    <a:pt x="0" y="4861"/>
                  </a:lnTo>
                  <a:lnTo>
                    <a:pt x="25" y="4934"/>
                  </a:lnTo>
                  <a:lnTo>
                    <a:pt x="25" y="5007"/>
                  </a:lnTo>
                  <a:lnTo>
                    <a:pt x="220" y="5545"/>
                  </a:lnTo>
                  <a:lnTo>
                    <a:pt x="245" y="5594"/>
                  </a:lnTo>
                  <a:lnTo>
                    <a:pt x="293" y="5667"/>
                  </a:lnTo>
                  <a:lnTo>
                    <a:pt x="391" y="5764"/>
                  </a:lnTo>
                  <a:lnTo>
                    <a:pt x="538" y="5813"/>
                  </a:lnTo>
                  <a:lnTo>
                    <a:pt x="684" y="5813"/>
                  </a:lnTo>
                  <a:lnTo>
                    <a:pt x="1832" y="5569"/>
                  </a:lnTo>
                  <a:lnTo>
                    <a:pt x="1954" y="5740"/>
                  </a:lnTo>
                  <a:lnTo>
                    <a:pt x="2101" y="5887"/>
                  </a:lnTo>
                  <a:lnTo>
                    <a:pt x="1710" y="6986"/>
                  </a:lnTo>
                  <a:lnTo>
                    <a:pt x="1686" y="7059"/>
                  </a:lnTo>
                  <a:lnTo>
                    <a:pt x="1686" y="7132"/>
                  </a:lnTo>
                  <a:lnTo>
                    <a:pt x="1710" y="7279"/>
                  </a:lnTo>
                  <a:lnTo>
                    <a:pt x="1783" y="7401"/>
                  </a:lnTo>
                  <a:lnTo>
                    <a:pt x="1857" y="7450"/>
                  </a:lnTo>
                  <a:lnTo>
                    <a:pt x="1905" y="7499"/>
                  </a:lnTo>
                  <a:lnTo>
                    <a:pt x="2418" y="7743"/>
                  </a:lnTo>
                  <a:lnTo>
                    <a:pt x="2492" y="7792"/>
                  </a:lnTo>
                  <a:lnTo>
                    <a:pt x="2711" y="7792"/>
                  </a:lnTo>
                  <a:lnTo>
                    <a:pt x="2858" y="7718"/>
                  </a:lnTo>
                  <a:lnTo>
                    <a:pt x="2907" y="7669"/>
                  </a:lnTo>
                  <a:lnTo>
                    <a:pt x="2956" y="7621"/>
                  </a:lnTo>
                  <a:lnTo>
                    <a:pt x="3591" y="6644"/>
                  </a:lnTo>
                  <a:lnTo>
                    <a:pt x="3810" y="6668"/>
                  </a:lnTo>
                  <a:lnTo>
                    <a:pt x="4006" y="6668"/>
                  </a:lnTo>
                  <a:lnTo>
                    <a:pt x="4494" y="7718"/>
                  </a:lnTo>
                  <a:lnTo>
                    <a:pt x="4543" y="7792"/>
                  </a:lnTo>
                  <a:lnTo>
                    <a:pt x="4592" y="7840"/>
                  </a:lnTo>
                  <a:lnTo>
                    <a:pt x="4714" y="7914"/>
                  </a:lnTo>
                  <a:lnTo>
                    <a:pt x="4861" y="7963"/>
                  </a:lnTo>
                  <a:lnTo>
                    <a:pt x="4934" y="7963"/>
                  </a:lnTo>
                  <a:lnTo>
                    <a:pt x="5007" y="7938"/>
                  </a:lnTo>
                  <a:lnTo>
                    <a:pt x="5544" y="7767"/>
                  </a:lnTo>
                  <a:lnTo>
                    <a:pt x="5618" y="7743"/>
                  </a:lnTo>
                  <a:lnTo>
                    <a:pt x="5667" y="7694"/>
                  </a:lnTo>
                  <a:lnTo>
                    <a:pt x="5764" y="7572"/>
                  </a:lnTo>
                  <a:lnTo>
                    <a:pt x="5838" y="7425"/>
                  </a:lnTo>
                  <a:lnTo>
                    <a:pt x="5838" y="7352"/>
                  </a:lnTo>
                  <a:lnTo>
                    <a:pt x="5838" y="7279"/>
                  </a:lnTo>
                  <a:lnTo>
                    <a:pt x="5593" y="6131"/>
                  </a:lnTo>
                  <a:lnTo>
                    <a:pt x="5740" y="6009"/>
                  </a:lnTo>
                  <a:lnTo>
                    <a:pt x="5911" y="5862"/>
                  </a:lnTo>
                  <a:lnTo>
                    <a:pt x="6985" y="6277"/>
                  </a:lnTo>
                  <a:lnTo>
                    <a:pt x="7059" y="6277"/>
                  </a:lnTo>
                  <a:lnTo>
                    <a:pt x="7132" y="6302"/>
                  </a:lnTo>
                  <a:lnTo>
                    <a:pt x="7278" y="6253"/>
                  </a:lnTo>
                  <a:lnTo>
                    <a:pt x="7425" y="6180"/>
                  </a:lnTo>
                  <a:lnTo>
                    <a:pt x="7474" y="6131"/>
                  </a:lnTo>
                  <a:lnTo>
                    <a:pt x="7523" y="6058"/>
                  </a:lnTo>
                  <a:lnTo>
                    <a:pt x="7767" y="5545"/>
                  </a:lnTo>
                  <a:lnTo>
                    <a:pt x="7791" y="5496"/>
                  </a:lnTo>
                  <a:lnTo>
                    <a:pt x="7816" y="5398"/>
                  </a:lnTo>
                  <a:lnTo>
                    <a:pt x="7791" y="5252"/>
                  </a:lnTo>
                  <a:lnTo>
                    <a:pt x="7718" y="5129"/>
                  </a:lnTo>
                  <a:lnTo>
                    <a:pt x="7669" y="5056"/>
                  </a:lnTo>
                  <a:lnTo>
                    <a:pt x="7620" y="5007"/>
                  </a:lnTo>
                  <a:lnTo>
                    <a:pt x="6643" y="4372"/>
                  </a:lnTo>
                  <a:lnTo>
                    <a:pt x="6668" y="4177"/>
                  </a:lnTo>
                  <a:lnTo>
                    <a:pt x="6668" y="3957"/>
                  </a:lnTo>
                  <a:lnTo>
                    <a:pt x="7718" y="3469"/>
                  </a:lnTo>
                  <a:lnTo>
                    <a:pt x="7791" y="3444"/>
                  </a:lnTo>
                  <a:lnTo>
                    <a:pt x="7865" y="3395"/>
                  </a:lnTo>
                  <a:lnTo>
                    <a:pt x="7938" y="3249"/>
                  </a:lnTo>
                  <a:lnTo>
                    <a:pt x="7962" y="3102"/>
                  </a:lnTo>
                  <a:lnTo>
                    <a:pt x="7962" y="3029"/>
                  </a:lnTo>
                  <a:lnTo>
                    <a:pt x="7962" y="2956"/>
                  </a:lnTo>
                  <a:lnTo>
                    <a:pt x="7767" y="2419"/>
                  </a:lnTo>
                  <a:lnTo>
                    <a:pt x="7743" y="2345"/>
                  </a:lnTo>
                  <a:lnTo>
                    <a:pt x="7694" y="2296"/>
                  </a:lnTo>
                  <a:lnTo>
                    <a:pt x="7572" y="2199"/>
                  </a:lnTo>
                  <a:lnTo>
                    <a:pt x="7449" y="2150"/>
                  </a:lnTo>
                  <a:lnTo>
                    <a:pt x="7278" y="2150"/>
                  </a:lnTo>
                  <a:lnTo>
                    <a:pt x="6155" y="2394"/>
                  </a:lnTo>
                  <a:lnTo>
                    <a:pt x="6033" y="2223"/>
                  </a:lnTo>
                  <a:lnTo>
                    <a:pt x="5886" y="2077"/>
                  </a:lnTo>
                  <a:lnTo>
                    <a:pt x="6277" y="978"/>
                  </a:lnTo>
                  <a:lnTo>
                    <a:pt x="6302" y="904"/>
                  </a:lnTo>
                  <a:lnTo>
                    <a:pt x="6302" y="831"/>
                  </a:lnTo>
                  <a:lnTo>
                    <a:pt x="6277" y="684"/>
                  </a:lnTo>
                  <a:lnTo>
                    <a:pt x="6179" y="562"/>
                  </a:lnTo>
                  <a:lnTo>
                    <a:pt x="6131" y="489"/>
                  </a:lnTo>
                  <a:lnTo>
                    <a:pt x="6082" y="465"/>
                  </a:lnTo>
                  <a:lnTo>
                    <a:pt x="5569" y="196"/>
                  </a:lnTo>
                  <a:lnTo>
                    <a:pt x="5496" y="172"/>
                  </a:lnTo>
                  <a:lnTo>
                    <a:pt x="5276" y="172"/>
                  </a:lnTo>
                  <a:lnTo>
                    <a:pt x="5129" y="245"/>
                  </a:lnTo>
                  <a:lnTo>
                    <a:pt x="5080" y="294"/>
                  </a:lnTo>
                  <a:lnTo>
                    <a:pt x="5032" y="343"/>
                  </a:lnTo>
                  <a:lnTo>
                    <a:pt x="4397" y="1319"/>
                  </a:lnTo>
                  <a:lnTo>
                    <a:pt x="4177" y="1295"/>
                  </a:lnTo>
                  <a:lnTo>
                    <a:pt x="3981" y="1295"/>
                  </a:lnTo>
                  <a:lnTo>
                    <a:pt x="3493" y="245"/>
                  </a:lnTo>
                  <a:lnTo>
                    <a:pt x="3444" y="172"/>
                  </a:lnTo>
                  <a:lnTo>
                    <a:pt x="3395" y="123"/>
                  </a:lnTo>
                  <a:lnTo>
                    <a:pt x="3273" y="49"/>
                  </a:lnTo>
                  <a:lnTo>
                    <a:pt x="31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 name="Google Shape;560;p39"/>
          <p:cNvSpPr/>
          <p:nvPr/>
        </p:nvSpPr>
        <p:spPr>
          <a:xfrm>
            <a:off x="7346997" y="2347316"/>
            <a:ext cx="321565" cy="462873"/>
          </a:xfrm>
          <a:custGeom>
            <a:avLst/>
            <a:gdLst/>
            <a:ahLst/>
            <a:cxnLst/>
            <a:rect l="l" t="t" r="r" b="b"/>
            <a:pathLst>
              <a:path w="12896" h="18563" extrusionOk="0">
                <a:moveTo>
                  <a:pt x="6448" y="1564"/>
                </a:moveTo>
                <a:lnTo>
                  <a:pt x="6814" y="1588"/>
                </a:lnTo>
                <a:lnTo>
                  <a:pt x="7181" y="1637"/>
                </a:lnTo>
                <a:lnTo>
                  <a:pt x="7523" y="1735"/>
                </a:lnTo>
                <a:lnTo>
                  <a:pt x="7865" y="1857"/>
                </a:lnTo>
                <a:lnTo>
                  <a:pt x="8182" y="2003"/>
                </a:lnTo>
                <a:lnTo>
                  <a:pt x="8475" y="2199"/>
                </a:lnTo>
                <a:lnTo>
                  <a:pt x="8768" y="2394"/>
                </a:lnTo>
                <a:lnTo>
                  <a:pt x="9013" y="2638"/>
                </a:lnTo>
                <a:lnTo>
                  <a:pt x="9257" y="2883"/>
                </a:lnTo>
                <a:lnTo>
                  <a:pt x="9477" y="3176"/>
                </a:lnTo>
                <a:lnTo>
                  <a:pt x="9647" y="3469"/>
                </a:lnTo>
                <a:lnTo>
                  <a:pt x="9794" y="3786"/>
                </a:lnTo>
                <a:lnTo>
                  <a:pt x="9916" y="4128"/>
                </a:lnTo>
                <a:lnTo>
                  <a:pt x="10014" y="4470"/>
                </a:lnTo>
                <a:lnTo>
                  <a:pt x="10063" y="4836"/>
                </a:lnTo>
                <a:lnTo>
                  <a:pt x="10087" y="5203"/>
                </a:lnTo>
                <a:lnTo>
                  <a:pt x="10087" y="7547"/>
                </a:lnTo>
                <a:lnTo>
                  <a:pt x="2809" y="7547"/>
                </a:lnTo>
                <a:lnTo>
                  <a:pt x="2809" y="5203"/>
                </a:lnTo>
                <a:lnTo>
                  <a:pt x="2833" y="4836"/>
                </a:lnTo>
                <a:lnTo>
                  <a:pt x="2882" y="4470"/>
                </a:lnTo>
                <a:lnTo>
                  <a:pt x="2980" y="4128"/>
                </a:lnTo>
                <a:lnTo>
                  <a:pt x="3102" y="3786"/>
                </a:lnTo>
                <a:lnTo>
                  <a:pt x="3249" y="3469"/>
                </a:lnTo>
                <a:lnTo>
                  <a:pt x="3420" y="3176"/>
                </a:lnTo>
                <a:lnTo>
                  <a:pt x="3639" y="2883"/>
                </a:lnTo>
                <a:lnTo>
                  <a:pt x="3884" y="2638"/>
                </a:lnTo>
                <a:lnTo>
                  <a:pt x="4128" y="2394"/>
                </a:lnTo>
                <a:lnTo>
                  <a:pt x="4421" y="2199"/>
                </a:lnTo>
                <a:lnTo>
                  <a:pt x="4714" y="2003"/>
                </a:lnTo>
                <a:lnTo>
                  <a:pt x="5032" y="1857"/>
                </a:lnTo>
                <a:lnTo>
                  <a:pt x="5373" y="1735"/>
                </a:lnTo>
                <a:lnTo>
                  <a:pt x="5715" y="1637"/>
                </a:lnTo>
                <a:lnTo>
                  <a:pt x="6082" y="1588"/>
                </a:lnTo>
                <a:lnTo>
                  <a:pt x="6448" y="1564"/>
                </a:lnTo>
                <a:close/>
                <a:moveTo>
                  <a:pt x="6448" y="10991"/>
                </a:moveTo>
                <a:lnTo>
                  <a:pt x="6692" y="11015"/>
                </a:lnTo>
                <a:lnTo>
                  <a:pt x="6937" y="11089"/>
                </a:lnTo>
                <a:lnTo>
                  <a:pt x="7132" y="11211"/>
                </a:lnTo>
                <a:lnTo>
                  <a:pt x="7327" y="11357"/>
                </a:lnTo>
                <a:lnTo>
                  <a:pt x="7474" y="11528"/>
                </a:lnTo>
                <a:lnTo>
                  <a:pt x="7572" y="11748"/>
                </a:lnTo>
                <a:lnTo>
                  <a:pt x="7645" y="11968"/>
                </a:lnTo>
                <a:lnTo>
                  <a:pt x="7669" y="12212"/>
                </a:lnTo>
                <a:lnTo>
                  <a:pt x="7669" y="12383"/>
                </a:lnTo>
                <a:lnTo>
                  <a:pt x="7645" y="12530"/>
                </a:lnTo>
                <a:lnTo>
                  <a:pt x="7596" y="12701"/>
                </a:lnTo>
                <a:lnTo>
                  <a:pt x="7523" y="12823"/>
                </a:lnTo>
                <a:lnTo>
                  <a:pt x="7425" y="12969"/>
                </a:lnTo>
                <a:lnTo>
                  <a:pt x="7327" y="13067"/>
                </a:lnTo>
                <a:lnTo>
                  <a:pt x="7205" y="13189"/>
                </a:lnTo>
                <a:lnTo>
                  <a:pt x="7083" y="13262"/>
                </a:lnTo>
                <a:lnTo>
                  <a:pt x="7230" y="15094"/>
                </a:lnTo>
                <a:lnTo>
                  <a:pt x="5667" y="15094"/>
                </a:lnTo>
                <a:lnTo>
                  <a:pt x="5813" y="13262"/>
                </a:lnTo>
                <a:lnTo>
                  <a:pt x="5691" y="13189"/>
                </a:lnTo>
                <a:lnTo>
                  <a:pt x="5569" y="13067"/>
                </a:lnTo>
                <a:lnTo>
                  <a:pt x="5471" y="12969"/>
                </a:lnTo>
                <a:lnTo>
                  <a:pt x="5373" y="12823"/>
                </a:lnTo>
                <a:lnTo>
                  <a:pt x="5300" y="12701"/>
                </a:lnTo>
                <a:lnTo>
                  <a:pt x="5251" y="12530"/>
                </a:lnTo>
                <a:lnTo>
                  <a:pt x="5227" y="12383"/>
                </a:lnTo>
                <a:lnTo>
                  <a:pt x="5227" y="12212"/>
                </a:lnTo>
                <a:lnTo>
                  <a:pt x="5251" y="11968"/>
                </a:lnTo>
                <a:lnTo>
                  <a:pt x="5325" y="11748"/>
                </a:lnTo>
                <a:lnTo>
                  <a:pt x="5422" y="11528"/>
                </a:lnTo>
                <a:lnTo>
                  <a:pt x="5569" y="11357"/>
                </a:lnTo>
                <a:lnTo>
                  <a:pt x="5764" y="11211"/>
                </a:lnTo>
                <a:lnTo>
                  <a:pt x="5960" y="11089"/>
                </a:lnTo>
                <a:lnTo>
                  <a:pt x="6204" y="11015"/>
                </a:lnTo>
                <a:lnTo>
                  <a:pt x="6448" y="10991"/>
                </a:lnTo>
                <a:close/>
                <a:moveTo>
                  <a:pt x="6448" y="1"/>
                </a:moveTo>
                <a:lnTo>
                  <a:pt x="5911" y="25"/>
                </a:lnTo>
                <a:lnTo>
                  <a:pt x="5398" y="123"/>
                </a:lnTo>
                <a:lnTo>
                  <a:pt x="4909" y="245"/>
                </a:lnTo>
                <a:lnTo>
                  <a:pt x="4421" y="416"/>
                </a:lnTo>
                <a:lnTo>
                  <a:pt x="3981" y="636"/>
                </a:lnTo>
                <a:lnTo>
                  <a:pt x="3542" y="904"/>
                </a:lnTo>
                <a:lnTo>
                  <a:pt x="3151" y="1197"/>
                </a:lnTo>
                <a:lnTo>
                  <a:pt x="2760" y="1539"/>
                </a:lnTo>
                <a:lnTo>
                  <a:pt x="2443" y="1906"/>
                </a:lnTo>
                <a:lnTo>
                  <a:pt x="2125" y="2296"/>
                </a:lnTo>
                <a:lnTo>
                  <a:pt x="1881" y="2736"/>
                </a:lnTo>
                <a:lnTo>
                  <a:pt x="1661" y="3176"/>
                </a:lnTo>
                <a:lnTo>
                  <a:pt x="1466" y="3664"/>
                </a:lnTo>
                <a:lnTo>
                  <a:pt x="1344" y="4153"/>
                </a:lnTo>
                <a:lnTo>
                  <a:pt x="1270" y="4690"/>
                </a:lnTo>
                <a:lnTo>
                  <a:pt x="1246" y="5203"/>
                </a:lnTo>
                <a:lnTo>
                  <a:pt x="1246" y="7547"/>
                </a:lnTo>
                <a:lnTo>
                  <a:pt x="391" y="7547"/>
                </a:lnTo>
                <a:lnTo>
                  <a:pt x="293" y="7572"/>
                </a:lnTo>
                <a:lnTo>
                  <a:pt x="220" y="7621"/>
                </a:lnTo>
                <a:lnTo>
                  <a:pt x="147" y="7669"/>
                </a:lnTo>
                <a:lnTo>
                  <a:pt x="74" y="7743"/>
                </a:lnTo>
                <a:lnTo>
                  <a:pt x="49" y="7840"/>
                </a:lnTo>
                <a:lnTo>
                  <a:pt x="0" y="7914"/>
                </a:lnTo>
                <a:lnTo>
                  <a:pt x="0" y="8036"/>
                </a:lnTo>
                <a:lnTo>
                  <a:pt x="0" y="18074"/>
                </a:lnTo>
                <a:lnTo>
                  <a:pt x="0" y="18171"/>
                </a:lnTo>
                <a:lnTo>
                  <a:pt x="49" y="18269"/>
                </a:lnTo>
                <a:lnTo>
                  <a:pt x="74" y="18342"/>
                </a:lnTo>
                <a:lnTo>
                  <a:pt x="147" y="18416"/>
                </a:lnTo>
                <a:lnTo>
                  <a:pt x="220" y="18464"/>
                </a:lnTo>
                <a:lnTo>
                  <a:pt x="293" y="18513"/>
                </a:lnTo>
                <a:lnTo>
                  <a:pt x="391" y="18538"/>
                </a:lnTo>
                <a:lnTo>
                  <a:pt x="489" y="18562"/>
                </a:lnTo>
                <a:lnTo>
                  <a:pt x="12407" y="18562"/>
                </a:lnTo>
                <a:lnTo>
                  <a:pt x="12505" y="18538"/>
                </a:lnTo>
                <a:lnTo>
                  <a:pt x="12603" y="18513"/>
                </a:lnTo>
                <a:lnTo>
                  <a:pt x="12676" y="18464"/>
                </a:lnTo>
                <a:lnTo>
                  <a:pt x="12749" y="18416"/>
                </a:lnTo>
                <a:lnTo>
                  <a:pt x="12822" y="18342"/>
                </a:lnTo>
                <a:lnTo>
                  <a:pt x="12847" y="18269"/>
                </a:lnTo>
                <a:lnTo>
                  <a:pt x="12896" y="18171"/>
                </a:lnTo>
                <a:lnTo>
                  <a:pt x="12896" y="18074"/>
                </a:lnTo>
                <a:lnTo>
                  <a:pt x="12896" y="8036"/>
                </a:lnTo>
                <a:lnTo>
                  <a:pt x="12896" y="7914"/>
                </a:lnTo>
                <a:lnTo>
                  <a:pt x="12847" y="7840"/>
                </a:lnTo>
                <a:lnTo>
                  <a:pt x="12822" y="7743"/>
                </a:lnTo>
                <a:lnTo>
                  <a:pt x="12749" y="7669"/>
                </a:lnTo>
                <a:lnTo>
                  <a:pt x="12676" y="7621"/>
                </a:lnTo>
                <a:lnTo>
                  <a:pt x="12603" y="7572"/>
                </a:lnTo>
                <a:lnTo>
                  <a:pt x="12505" y="7547"/>
                </a:lnTo>
                <a:lnTo>
                  <a:pt x="11650" y="7547"/>
                </a:lnTo>
                <a:lnTo>
                  <a:pt x="11650" y="5203"/>
                </a:lnTo>
                <a:lnTo>
                  <a:pt x="11626" y="4690"/>
                </a:lnTo>
                <a:lnTo>
                  <a:pt x="11552" y="4153"/>
                </a:lnTo>
                <a:lnTo>
                  <a:pt x="11430" y="3664"/>
                </a:lnTo>
                <a:lnTo>
                  <a:pt x="11235" y="3176"/>
                </a:lnTo>
                <a:lnTo>
                  <a:pt x="11015" y="2736"/>
                </a:lnTo>
                <a:lnTo>
                  <a:pt x="10771" y="2296"/>
                </a:lnTo>
                <a:lnTo>
                  <a:pt x="10453" y="1906"/>
                </a:lnTo>
                <a:lnTo>
                  <a:pt x="10136" y="1539"/>
                </a:lnTo>
                <a:lnTo>
                  <a:pt x="9745" y="1197"/>
                </a:lnTo>
                <a:lnTo>
                  <a:pt x="9354" y="904"/>
                </a:lnTo>
                <a:lnTo>
                  <a:pt x="8939" y="636"/>
                </a:lnTo>
                <a:lnTo>
                  <a:pt x="8475" y="416"/>
                </a:lnTo>
                <a:lnTo>
                  <a:pt x="7987" y="245"/>
                </a:lnTo>
                <a:lnTo>
                  <a:pt x="7498" y="123"/>
                </a:lnTo>
                <a:lnTo>
                  <a:pt x="6985" y="25"/>
                </a:lnTo>
                <a:lnTo>
                  <a:pt x="6448" y="1"/>
                </a:lnTo>
                <a:close/>
              </a:path>
            </a:pathLst>
          </a:custGeom>
          <a:solidFill>
            <a:schemeClr val="lt1"/>
          </a:solidFill>
          <a:ln>
            <a:solidFill>
              <a:schemeClr val="accent4"/>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6" name="Picture 2" descr="12 Vector Police Badge Shape Images - Police Badge Vector Art, Police Badge  Vector Art and Police Badge Vector Art / Newdesignfile.com"/>
          <p:cNvPicPr>
            <a:picLocks noChangeAspect="1" noChangeArrowheads="1"/>
          </p:cNvPicPr>
          <p:nvPr/>
        </p:nvPicPr>
        <p:blipFill>
          <a:blip r:embed="rId5">
            <a:duotone>
              <a:schemeClr val="accent4">
                <a:shade val="45000"/>
                <a:satMod val="135000"/>
              </a:schemeClr>
              <a:prstClr val="white"/>
            </a:duotone>
            <a:extLst>
              <a:ext uri="{BEBA8EAE-BF5A-486C-A8C5-ECC9F3942E4B}">
                <a14:imgProps xmlns:a14="http://schemas.microsoft.com/office/drawing/2010/main">
                  <a14:imgLayer r:embed="rId6">
                    <a14:imgEffect>
                      <a14:backgroundRemoval t="1758" b="99219" l="3711" r="99219"/>
                    </a14:imgEffect>
                    <a14:imgEffect>
                      <a14:colorTemperature colorTemp="9584"/>
                    </a14:imgEffect>
                    <a14:imgEffect>
                      <a14:saturation sat="347000"/>
                    </a14:imgEffect>
                  </a14:imgLayer>
                </a14:imgProps>
              </a:ext>
              <a:ext uri="{28A0092B-C50C-407E-A947-70E740481C1C}">
                <a14:useLocalDpi xmlns:a14="http://schemas.microsoft.com/office/drawing/2010/main" val="0"/>
              </a:ext>
            </a:extLst>
          </a:blip>
          <a:srcRect/>
          <a:stretch>
            <a:fillRect/>
          </a:stretch>
        </p:blipFill>
        <p:spPr bwMode="auto">
          <a:xfrm>
            <a:off x="7360634" y="3081452"/>
            <a:ext cx="410531" cy="41053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337600" y="972457"/>
            <a:ext cx="654916" cy="307777"/>
          </a:xfrm>
          <a:prstGeom prst="rect">
            <a:avLst/>
          </a:prstGeom>
          <a:noFill/>
        </p:spPr>
        <p:txBody>
          <a:bodyPr wrap="square" rtlCol="0">
            <a:spAutoFit/>
          </a:bodyPr>
          <a:lstStyle/>
          <a:p>
            <a:r>
              <a:rPr lang="en-US" dirty="0" smtClean="0">
                <a:solidFill>
                  <a:schemeClr val="bg1"/>
                </a:solidFill>
                <a:latin typeface="Lexend Deca" panose="020B0604020202020204" charset="0"/>
              </a:rPr>
              <a:t>Chief</a:t>
            </a:r>
            <a:r>
              <a:rPr lang="en-US" dirty="0" smtClean="0"/>
              <a:t> </a:t>
            </a:r>
            <a:endParaRPr lang="en-US" dirty="0"/>
          </a:p>
        </p:txBody>
      </p:sp>
      <p:sp>
        <p:nvSpPr>
          <p:cNvPr id="29" name="TextBox 28"/>
          <p:cNvSpPr txBox="1"/>
          <p:nvPr/>
        </p:nvSpPr>
        <p:spPr>
          <a:xfrm>
            <a:off x="7215170" y="1350022"/>
            <a:ext cx="1341538" cy="307777"/>
          </a:xfrm>
          <a:prstGeom prst="rect">
            <a:avLst/>
          </a:prstGeom>
          <a:noFill/>
        </p:spPr>
        <p:txBody>
          <a:bodyPr wrap="square" rtlCol="0">
            <a:spAutoFit/>
          </a:bodyPr>
          <a:lstStyle/>
          <a:p>
            <a:r>
              <a:rPr lang="en-US" dirty="0" smtClean="0">
                <a:solidFill>
                  <a:schemeClr val="bg1"/>
                </a:solidFill>
                <a:latin typeface="Lexend Deca" panose="020B0604020202020204" charset="0"/>
              </a:rPr>
              <a:t>Information</a:t>
            </a:r>
            <a:endParaRPr lang="en-US" dirty="0"/>
          </a:p>
        </p:txBody>
      </p:sp>
      <p:sp>
        <p:nvSpPr>
          <p:cNvPr id="30" name="TextBox 29"/>
          <p:cNvSpPr txBox="1"/>
          <p:nvPr/>
        </p:nvSpPr>
        <p:spPr>
          <a:xfrm>
            <a:off x="7914085" y="2268049"/>
            <a:ext cx="963086" cy="307777"/>
          </a:xfrm>
          <a:prstGeom prst="rect">
            <a:avLst/>
          </a:prstGeom>
          <a:noFill/>
        </p:spPr>
        <p:txBody>
          <a:bodyPr wrap="square" rtlCol="0">
            <a:spAutoFit/>
          </a:bodyPr>
          <a:lstStyle/>
          <a:p>
            <a:r>
              <a:rPr lang="en-US" dirty="0" smtClean="0">
                <a:solidFill>
                  <a:schemeClr val="bg1"/>
                </a:solidFill>
                <a:latin typeface="Lexend Deca" panose="020B0604020202020204" charset="0"/>
              </a:rPr>
              <a:t>Security</a:t>
            </a:r>
            <a:endParaRPr lang="en-US" dirty="0"/>
          </a:p>
        </p:txBody>
      </p:sp>
      <p:sp>
        <p:nvSpPr>
          <p:cNvPr id="31" name="TextBox 30"/>
          <p:cNvSpPr txBox="1"/>
          <p:nvPr/>
        </p:nvSpPr>
        <p:spPr>
          <a:xfrm>
            <a:off x="8020174" y="3201173"/>
            <a:ext cx="856997" cy="307777"/>
          </a:xfrm>
          <a:prstGeom prst="rect">
            <a:avLst/>
          </a:prstGeom>
          <a:noFill/>
        </p:spPr>
        <p:txBody>
          <a:bodyPr wrap="square" rtlCol="0">
            <a:spAutoFit/>
          </a:bodyPr>
          <a:lstStyle/>
          <a:p>
            <a:r>
              <a:rPr lang="en-US" dirty="0" smtClean="0">
                <a:solidFill>
                  <a:schemeClr val="bg1"/>
                </a:solidFill>
                <a:latin typeface="Lexend Deca" panose="020B0604020202020204" charset="0"/>
              </a:rPr>
              <a:t>Officer</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3"/>
          </p:nvPr>
        </p:nvSpPr>
        <p:spPr>
          <a:xfrm>
            <a:off x="580550" y="116114"/>
            <a:ext cx="7815964" cy="4562007"/>
          </a:xfrm>
        </p:spPr>
        <p:txBody>
          <a:bodyPr/>
          <a:lstStyle/>
          <a:p>
            <a:r>
              <a:rPr lang="en-US" dirty="0" err="1">
                <a:latin typeface="Lexend Deca" panose="020B0604020202020204" charset="0"/>
              </a:rPr>
              <a:t>Siloed</a:t>
            </a:r>
            <a:r>
              <a:rPr lang="en-US" dirty="0">
                <a:latin typeface="Lexend Deca" panose="020B0604020202020204" charset="0"/>
              </a:rPr>
              <a:t> </a:t>
            </a:r>
            <a:r>
              <a:rPr lang="en-US" dirty="0" smtClean="0">
                <a:latin typeface="Lexend Deca" panose="020B0604020202020204" charset="0"/>
              </a:rPr>
              <a:t>organizations</a:t>
            </a:r>
            <a:endParaRPr lang="en-US" dirty="0">
              <a:latin typeface="Lexend Deca" panose="020B0604020202020204" charset="0"/>
            </a:endParaRPr>
          </a:p>
          <a:p>
            <a:r>
              <a:rPr lang="en-US" dirty="0">
                <a:latin typeface="Lexend Deca" panose="020B0604020202020204" charset="0"/>
              </a:rPr>
              <a:t>Lack of contextual awareness of threats and solutions. </a:t>
            </a:r>
          </a:p>
          <a:p>
            <a:r>
              <a:rPr lang="en-US" dirty="0">
                <a:latin typeface="Lexend Deca" panose="020B0604020202020204" charset="0"/>
              </a:rPr>
              <a:t>Reliance on bolted-on point products</a:t>
            </a:r>
            <a:r>
              <a:rPr lang="en-US" dirty="0" smtClean="0">
                <a:latin typeface="Lexend Deca" panose="020B0604020202020204" charset="0"/>
              </a:rPr>
              <a:t>.</a:t>
            </a:r>
            <a:endParaRPr lang="en-US" dirty="0">
              <a:latin typeface="Lexend Deca" panose="020B0604020202020204" charset="0"/>
            </a:endParaRPr>
          </a:p>
          <a:p>
            <a:r>
              <a:rPr lang="en-US" dirty="0">
                <a:solidFill>
                  <a:schemeClr val="accent4"/>
                </a:solidFill>
                <a:latin typeface="Lexend Deca" panose="020B0604020202020204" charset="0"/>
              </a:rPr>
              <a:t>Tools that can be immediately implemented to support longer-term remote and distributed </a:t>
            </a:r>
            <a:r>
              <a:rPr lang="en-US" dirty="0" smtClean="0">
                <a:solidFill>
                  <a:schemeClr val="accent4"/>
                </a:solidFill>
                <a:latin typeface="Lexend Deca" panose="020B0604020202020204" charset="0"/>
              </a:rPr>
              <a:t>work</a:t>
            </a:r>
            <a:endParaRPr lang="en-US" dirty="0">
              <a:latin typeface="Lexend Deca" panose="020B0604020202020204" charset="0"/>
            </a:endParaRPr>
          </a:p>
          <a:p>
            <a:r>
              <a:rPr lang="en-US" dirty="0" smtClean="0">
                <a:latin typeface="Lexend Deca" panose="020B0604020202020204" charset="0"/>
              </a:rPr>
              <a:t>Scalability </a:t>
            </a:r>
            <a:r>
              <a:rPr lang="en-US" dirty="0">
                <a:latin typeface="Lexend Deca" panose="020B0604020202020204" charset="0"/>
              </a:rPr>
              <a:t>of Testing tools that deliver enormous data, all of which needs to be correlated and prioritized. Tasks take time, and </a:t>
            </a:r>
            <a:r>
              <a:rPr lang="en-US" dirty="0">
                <a:solidFill>
                  <a:schemeClr val="accent4"/>
                </a:solidFill>
                <a:latin typeface="Lexend Deca" panose="020B0604020202020204" charset="0"/>
              </a:rPr>
              <a:t>CISOs are often dealing with more data than they have people to analyze it</a:t>
            </a:r>
            <a:r>
              <a:rPr lang="en-US" dirty="0" smtClean="0">
                <a:solidFill>
                  <a:schemeClr val="accent4"/>
                </a:solidFill>
                <a:latin typeface="Lexend Deca" panose="020B0604020202020204" charset="0"/>
              </a:rPr>
              <a:t>.</a:t>
            </a:r>
            <a:endParaRPr lang="en-US" dirty="0">
              <a:solidFill>
                <a:schemeClr val="accent4"/>
              </a:solidFill>
              <a:latin typeface="Lexend Deca" panose="020B0604020202020204" charset="0"/>
            </a:endParaRPr>
          </a:p>
          <a:p>
            <a:r>
              <a:rPr lang="en-US" dirty="0">
                <a:solidFill>
                  <a:schemeClr val="accent4"/>
                </a:solidFill>
                <a:latin typeface="Lexend Deca" panose="020B0604020202020204" charset="0"/>
              </a:rPr>
              <a:t>Privacy and data protection </a:t>
            </a:r>
            <a:r>
              <a:rPr lang="en-US" dirty="0">
                <a:latin typeface="Lexend Deca" panose="020B0604020202020204" charset="0"/>
              </a:rPr>
              <a:t>regulations are necessary, but can also create fragmented, and sometimes conflicting, priorities and costs for companies that can weaken defense mechanisms</a:t>
            </a:r>
            <a:r>
              <a:rPr lang="en-US" dirty="0" smtClean="0">
                <a:latin typeface="Lexend Deca" panose="020B0604020202020204" charset="0"/>
              </a:rPr>
              <a:t>.</a:t>
            </a:r>
            <a:endParaRPr lang="en-US" dirty="0">
              <a:latin typeface="Lexend Deca" panose="020B0604020202020204" charset="0"/>
            </a:endParaRPr>
          </a:p>
          <a:p>
            <a:r>
              <a:rPr lang="en-US" dirty="0">
                <a:latin typeface="Lexend Deca" panose="020B0604020202020204" charset="0"/>
              </a:rPr>
              <a:t>Malware developers and financial fraud [criminals] rely less on dark net marketplaces for distributing their exploits and instead levy black hat forums across </a:t>
            </a:r>
            <a:r>
              <a:rPr lang="en-US" dirty="0">
                <a:solidFill>
                  <a:schemeClr val="accent4"/>
                </a:solidFill>
                <a:latin typeface="Lexend Deca" panose="020B0604020202020204" charset="0"/>
              </a:rPr>
              <a:t>the deep web and </a:t>
            </a:r>
            <a:r>
              <a:rPr lang="en-US" dirty="0" err="1">
                <a:solidFill>
                  <a:schemeClr val="accent4"/>
                </a:solidFill>
                <a:latin typeface="Lexend Deca" panose="020B0604020202020204" charset="0"/>
              </a:rPr>
              <a:t>darknet</a:t>
            </a:r>
            <a:r>
              <a:rPr lang="en-US" dirty="0">
                <a:solidFill>
                  <a:schemeClr val="accent4"/>
                </a:solidFill>
                <a:latin typeface="Lexend Deca" panose="020B0604020202020204" charset="0"/>
              </a:rPr>
              <a:t> </a:t>
            </a:r>
            <a:r>
              <a:rPr lang="en-US" dirty="0">
                <a:latin typeface="Lexend Deca" panose="020B0604020202020204" charset="0"/>
              </a:rPr>
              <a:t>to establish their brand, develop clout across the community, and recruit new members.</a:t>
            </a:r>
          </a:p>
        </p:txBody>
      </p:sp>
      <p:sp>
        <p:nvSpPr>
          <p:cNvPr id="6" name="Slide Number Placeholder 5"/>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Tree>
    <p:extLst>
      <p:ext uri="{BB962C8B-B14F-4D97-AF65-F5344CB8AC3E}">
        <p14:creationId xmlns:p14="http://schemas.microsoft.com/office/powerpoint/2010/main" val="3221393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Google Shape;422;p39"/>
          <p:cNvSpPr/>
          <p:nvPr/>
        </p:nvSpPr>
        <p:spPr>
          <a:xfrm>
            <a:off x="6377765" y="1128097"/>
            <a:ext cx="915024" cy="798560"/>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lt1">
              <a:alpha val="85000"/>
            </a:schemeClr>
          </a:solidFill>
          <a:ln>
            <a:noFill/>
          </a:ln>
          <a:effectLst>
            <a:glow rad="228600">
              <a:schemeClr val="accent4">
                <a:satMod val="175000"/>
                <a:alpha val="40000"/>
              </a:schemeClr>
            </a:glo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itle 1"/>
          <p:cNvSpPr>
            <a:spLocks noGrp="1"/>
          </p:cNvSpPr>
          <p:nvPr>
            <p:ph type="ctrTitle"/>
          </p:nvPr>
        </p:nvSpPr>
        <p:spPr/>
        <p:txBody>
          <a:bodyPr/>
          <a:lstStyle/>
          <a:p>
            <a:r>
              <a:rPr lang="en-US" sz="3200" dirty="0" smtClean="0"/>
              <a:t>5. </a:t>
            </a:r>
            <a:br>
              <a:rPr lang="en-US" sz="3200" dirty="0" smtClean="0"/>
            </a:br>
            <a:r>
              <a:rPr lang="en-GB" sz="3200" dirty="0"/>
              <a:t>Technical Banking Cybersecurity Challenges</a:t>
            </a:r>
            <a:endParaRPr lang="en-US" sz="3200" dirty="0"/>
          </a:p>
        </p:txBody>
      </p:sp>
      <p:pic>
        <p:nvPicPr>
          <p:cNvPr id="3" name="Google Shape;384;p38"/>
          <p:cNvPicPr preferRelativeResize="0"/>
          <p:nvPr/>
        </p:nvPicPr>
        <p:blipFill>
          <a:blip r:embed="rId2">
            <a:alphaModFix/>
          </a:blip>
          <a:stretch>
            <a:fillRect/>
          </a:stretch>
        </p:blipFill>
        <p:spPr>
          <a:xfrm>
            <a:off x="5201720" y="2671253"/>
            <a:ext cx="1254860" cy="857400"/>
          </a:xfrm>
          <a:prstGeom prst="rect">
            <a:avLst/>
          </a:prstGeom>
          <a:noFill/>
          <a:ln>
            <a:noFill/>
          </a:ln>
        </p:spPr>
      </p:pic>
      <p:pic>
        <p:nvPicPr>
          <p:cNvPr id="4" name="Google Shape;384;p38"/>
          <p:cNvPicPr preferRelativeResize="0"/>
          <p:nvPr/>
        </p:nvPicPr>
        <p:blipFill>
          <a:blip r:embed="rId2">
            <a:alphaModFix/>
          </a:blip>
          <a:stretch>
            <a:fillRect/>
          </a:stretch>
        </p:blipFill>
        <p:spPr>
          <a:xfrm>
            <a:off x="5326000" y="2694883"/>
            <a:ext cx="1040371" cy="680853"/>
          </a:xfrm>
          <a:prstGeom prst="rect">
            <a:avLst/>
          </a:prstGeom>
          <a:noFill/>
          <a:ln>
            <a:noFill/>
          </a:ln>
        </p:spPr>
      </p:pic>
      <p:pic>
        <p:nvPicPr>
          <p:cNvPr id="18" name="Google Shape;96;p17"/>
          <p:cNvPicPr preferRelativeResize="0"/>
          <p:nvPr/>
        </p:nvPicPr>
        <p:blipFill>
          <a:blip r:embed="rId3">
            <a:alphaModFix/>
          </a:blip>
          <a:stretch>
            <a:fillRect/>
          </a:stretch>
        </p:blipFill>
        <p:spPr>
          <a:xfrm>
            <a:off x="5690468" y="1844880"/>
            <a:ext cx="2219340" cy="1159800"/>
          </a:xfrm>
          <a:prstGeom prst="rect">
            <a:avLst/>
          </a:prstGeom>
          <a:noFill/>
          <a:ln>
            <a:noFill/>
          </a:ln>
        </p:spPr>
      </p:pic>
      <p:sp>
        <p:nvSpPr>
          <p:cNvPr id="17" name="Google Shape;422;p39"/>
          <p:cNvSpPr/>
          <p:nvPr/>
        </p:nvSpPr>
        <p:spPr>
          <a:xfrm>
            <a:off x="6321916" y="1193265"/>
            <a:ext cx="915024" cy="798560"/>
          </a:xfrm>
          <a:custGeom>
            <a:avLst/>
            <a:gdLst/>
            <a:ahLst/>
            <a:cxnLst/>
            <a:rect l="l" t="t" r="r" b="b"/>
            <a:pathLst>
              <a:path w="18416" h="16072" extrusionOk="0">
                <a:moveTo>
                  <a:pt x="9208" y="1"/>
                </a:moveTo>
                <a:lnTo>
                  <a:pt x="1" y="8866"/>
                </a:lnTo>
                <a:lnTo>
                  <a:pt x="2882" y="8866"/>
                </a:lnTo>
                <a:lnTo>
                  <a:pt x="2882" y="15290"/>
                </a:lnTo>
                <a:lnTo>
                  <a:pt x="2907" y="15461"/>
                </a:lnTo>
                <a:lnTo>
                  <a:pt x="2956" y="15607"/>
                </a:lnTo>
                <a:lnTo>
                  <a:pt x="3029" y="15729"/>
                </a:lnTo>
                <a:lnTo>
                  <a:pt x="3102" y="15851"/>
                </a:lnTo>
                <a:lnTo>
                  <a:pt x="3224" y="15949"/>
                </a:lnTo>
                <a:lnTo>
                  <a:pt x="3371" y="16022"/>
                </a:lnTo>
                <a:lnTo>
                  <a:pt x="3517" y="16071"/>
                </a:lnTo>
                <a:lnTo>
                  <a:pt x="7425" y="16071"/>
                </a:lnTo>
                <a:lnTo>
                  <a:pt x="7425" y="13458"/>
                </a:lnTo>
                <a:lnTo>
                  <a:pt x="7450" y="13165"/>
                </a:lnTo>
                <a:lnTo>
                  <a:pt x="7547" y="12896"/>
                </a:lnTo>
                <a:lnTo>
                  <a:pt x="7669" y="12652"/>
                </a:lnTo>
                <a:lnTo>
                  <a:pt x="7840" y="12457"/>
                </a:lnTo>
                <a:lnTo>
                  <a:pt x="8060" y="12286"/>
                </a:lnTo>
                <a:lnTo>
                  <a:pt x="8280" y="12164"/>
                </a:lnTo>
                <a:lnTo>
                  <a:pt x="8549" y="12066"/>
                </a:lnTo>
                <a:lnTo>
                  <a:pt x="8842" y="12041"/>
                </a:lnTo>
                <a:lnTo>
                  <a:pt x="9574" y="12041"/>
                </a:lnTo>
                <a:lnTo>
                  <a:pt x="9867" y="12066"/>
                </a:lnTo>
                <a:lnTo>
                  <a:pt x="10136" y="12164"/>
                </a:lnTo>
                <a:lnTo>
                  <a:pt x="10356" y="12286"/>
                </a:lnTo>
                <a:lnTo>
                  <a:pt x="10576" y="12457"/>
                </a:lnTo>
                <a:lnTo>
                  <a:pt x="10747" y="12652"/>
                </a:lnTo>
                <a:lnTo>
                  <a:pt x="10869" y="12896"/>
                </a:lnTo>
                <a:lnTo>
                  <a:pt x="10967" y="13165"/>
                </a:lnTo>
                <a:lnTo>
                  <a:pt x="10991" y="13458"/>
                </a:lnTo>
                <a:lnTo>
                  <a:pt x="10991" y="16071"/>
                </a:lnTo>
                <a:lnTo>
                  <a:pt x="14899" y="16071"/>
                </a:lnTo>
                <a:lnTo>
                  <a:pt x="15045" y="16022"/>
                </a:lnTo>
                <a:lnTo>
                  <a:pt x="15192" y="15949"/>
                </a:lnTo>
                <a:lnTo>
                  <a:pt x="15314" y="15851"/>
                </a:lnTo>
                <a:lnTo>
                  <a:pt x="15387" y="15729"/>
                </a:lnTo>
                <a:lnTo>
                  <a:pt x="15460" y="15607"/>
                </a:lnTo>
                <a:lnTo>
                  <a:pt x="15509" y="15461"/>
                </a:lnTo>
                <a:lnTo>
                  <a:pt x="15534" y="15290"/>
                </a:lnTo>
                <a:lnTo>
                  <a:pt x="15534" y="8866"/>
                </a:lnTo>
                <a:lnTo>
                  <a:pt x="18416" y="8866"/>
                </a:lnTo>
                <a:lnTo>
                  <a:pt x="9208" y="1"/>
                </a:lnTo>
                <a:close/>
              </a:path>
            </a:pathLst>
          </a:custGeom>
          <a:solidFill>
            <a:schemeClr val="lt1">
              <a:alpha val="85000"/>
            </a:schemeClr>
          </a:solidFill>
          <a:ln>
            <a:noFill/>
          </a:ln>
          <a:effectLst>
            <a:glow rad="228600">
              <a:schemeClr val="accent4">
                <a:satMod val="175000"/>
                <a:alpha val="40000"/>
              </a:schemeClr>
            </a:glo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 name="Google Shape;944;p40"/>
          <p:cNvGrpSpPr/>
          <p:nvPr/>
        </p:nvGrpSpPr>
        <p:grpSpPr>
          <a:xfrm>
            <a:off x="6628629" y="1315575"/>
            <a:ext cx="301597" cy="406995"/>
            <a:chOff x="655600" y="3183978"/>
            <a:chExt cx="490627" cy="720234"/>
          </a:xfrm>
          <a:solidFill>
            <a:schemeClr val="accent4"/>
          </a:solidFill>
        </p:grpSpPr>
        <p:sp>
          <p:nvSpPr>
            <p:cNvPr id="20" name="Google Shape;945;p40"/>
            <p:cNvSpPr/>
            <p:nvPr/>
          </p:nvSpPr>
          <p:spPr>
            <a:xfrm>
              <a:off x="781315" y="3461564"/>
              <a:ext cx="274086" cy="162243"/>
            </a:xfrm>
            <a:custGeom>
              <a:avLst/>
              <a:gdLst/>
              <a:ahLst/>
              <a:cxnLst/>
              <a:rect l="l" t="t" r="r" b="b"/>
              <a:pathLst>
                <a:path w="513" h="302" extrusionOk="0">
                  <a:moveTo>
                    <a:pt x="447" y="170"/>
                  </a:moveTo>
                  <a:cubicBezTo>
                    <a:pt x="454" y="167"/>
                    <a:pt x="462" y="168"/>
                    <a:pt x="468" y="172"/>
                  </a:cubicBezTo>
                  <a:cubicBezTo>
                    <a:pt x="474" y="175"/>
                    <a:pt x="478" y="182"/>
                    <a:pt x="479" y="189"/>
                  </a:cubicBezTo>
                  <a:cubicBezTo>
                    <a:pt x="511" y="137"/>
                    <a:pt x="511" y="137"/>
                    <a:pt x="511" y="137"/>
                  </a:cubicBezTo>
                  <a:cubicBezTo>
                    <a:pt x="513" y="133"/>
                    <a:pt x="511" y="127"/>
                    <a:pt x="507" y="125"/>
                  </a:cubicBezTo>
                  <a:cubicBezTo>
                    <a:pt x="466" y="104"/>
                    <a:pt x="418" y="87"/>
                    <a:pt x="363" y="73"/>
                  </a:cubicBezTo>
                  <a:cubicBezTo>
                    <a:pt x="339" y="68"/>
                    <a:pt x="220" y="38"/>
                    <a:pt x="197" y="31"/>
                  </a:cubicBezTo>
                  <a:cubicBezTo>
                    <a:pt x="153" y="20"/>
                    <a:pt x="118" y="10"/>
                    <a:pt x="89" y="1"/>
                  </a:cubicBezTo>
                  <a:cubicBezTo>
                    <a:pt x="85" y="0"/>
                    <a:pt x="80" y="2"/>
                    <a:pt x="78" y="6"/>
                  </a:cubicBezTo>
                  <a:cubicBezTo>
                    <a:pt x="55" y="75"/>
                    <a:pt x="55" y="75"/>
                    <a:pt x="55" y="75"/>
                  </a:cubicBezTo>
                  <a:cubicBezTo>
                    <a:pt x="54" y="76"/>
                    <a:pt x="51" y="78"/>
                    <a:pt x="49" y="77"/>
                  </a:cubicBezTo>
                  <a:cubicBezTo>
                    <a:pt x="45" y="76"/>
                    <a:pt x="41" y="74"/>
                    <a:pt x="39" y="69"/>
                  </a:cubicBezTo>
                  <a:cubicBezTo>
                    <a:pt x="38" y="67"/>
                    <a:pt x="38" y="64"/>
                    <a:pt x="37" y="61"/>
                  </a:cubicBezTo>
                  <a:cubicBezTo>
                    <a:pt x="35" y="52"/>
                    <a:pt x="27" y="48"/>
                    <a:pt x="19" y="53"/>
                  </a:cubicBezTo>
                  <a:cubicBezTo>
                    <a:pt x="12" y="58"/>
                    <a:pt x="7" y="66"/>
                    <a:pt x="4" y="74"/>
                  </a:cubicBezTo>
                  <a:cubicBezTo>
                    <a:pt x="1" y="83"/>
                    <a:pt x="0" y="93"/>
                    <a:pt x="3" y="101"/>
                  </a:cubicBezTo>
                  <a:cubicBezTo>
                    <a:pt x="6" y="109"/>
                    <a:pt x="15" y="111"/>
                    <a:pt x="22" y="106"/>
                  </a:cubicBezTo>
                  <a:cubicBezTo>
                    <a:pt x="24" y="104"/>
                    <a:pt x="26" y="102"/>
                    <a:pt x="29" y="100"/>
                  </a:cubicBezTo>
                  <a:cubicBezTo>
                    <a:pt x="33" y="97"/>
                    <a:pt x="37" y="98"/>
                    <a:pt x="41" y="100"/>
                  </a:cubicBezTo>
                  <a:cubicBezTo>
                    <a:pt x="44" y="101"/>
                    <a:pt x="44" y="103"/>
                    <a:pt x="45" y="106"/>
                  </a:cubicBezTo>
                  <a:cubicBezTo>
                    <a:pt x="20" y="179"/>
                    <a:pt x="20" y="179"/>
                    <a:pt x="20" y="179"/>
                  </a:cubicBezTo>
                  <a:cubicBezTo>
                    <a:pt x="18" y="183"/>
                    <a:pt x="21" y="188"/>
                    <a:pt x="25" y="189"/>
                  </a:cubicBezTo>
                  <a:cubicBezTo>
                    <a:pt x="53" y="198"/>
                    <a:pt x="81" y="206"/>
                    <a:pt x="111" y="214"/>
                  </a:cubicBezTo>
                  <a:cubicBezTo>
                    <a:pt x="135" y="220"/>
                    <a:pt x="278" y="256"/>
                    <a:pt x="301" y="261"/>
                  </a:cubicBezTo>
                  <a:cubicBezTo>
                    <a:pt x="346" y="272"/>
                    <a:pt x="380" y="285"/>
                    <a:pt x="404" y="299"/>
                  </a:cubicBezTo>
                  <a:cubicBezTo>
                    <a:pt x="408" y="302"/>
                    <a:pt x="414" y="300"/>
                    <a:pt x="416" y="296"/>
                  </a:cubicBezTo>
                  <a:cubicBezTo>
                    <a:pt x="446" y="245"/>
                    <a:pt x="446" y="245"/>
                    <a:pt x="446" y="245"/>
                  </a:cubicBezTo>
                  <a:cubicBezTo>
                    <a:pt x="439" y="248"/>
                    <a:pt x="432" y="247"/>
                    <a:pt x="425" y="243"/>
                  </a:cubicBezTo>
                  <a:cubicBezTo>
                    <a:pt x="419" y="240"/>
                    <a:pt x="415" y="234"/>
                    <a:pt x="414" y="226"/>
                  </a:cubicBezTo>
                  <a:cubicBezTo>
                    <a:pt x="412" y="216"/>
                    <a:pt x="415" y="204"/>
                    <a:pt x="422" y="193"/>
                  </a:cubicBezTo>
                  <a:cubicBezTo>
                    <a:pt x="428" y="182"/>
                    <a:pt x="437" y="173"/>
                    <a:pt x="447" y="170"/>
                  </a:cubicBez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1" name="Google Shape;946;p40"/>
            <p:cNvSpPr/>
            <p:nvPr/>
          </p:nvSpPr>
          <p:spPr>
            <a:xfrm>
              <a:off x="850087" y="3183978"/>
              <a:ext cx="259850" cy="244775"/>
            </a:xfrm>
            <a:custGeom>
              <a:avLst/>
              <a:gdLst/>
              <a:ahLst/>
              <a:cxnLst/>
              <a:rect l="l" t="t" r="r" b="b"/>
              <a:pathLst>
                <a:path w="486" h="456" extrusionOk="0">
                  <a:moveTo>
                    <a:pt x="0" y="212"/>
                  </a:moveTo>
                  <a:cubicBezTo>
                    <a:pt x="4" y="206"/>
                    <a:pt x="11" y="203"/>
                    <a:pt x="18" y="203"/>
                  </a:cubicBezTo>
                  <a:cubicBezTo>
                    <a:pt x="26" y="203"/>
                    <a:pt x="32" y="206"/>
                    <a:pt x="37" y="212"/>
                  </a:cubicBezTo>
                  <a:cubicBezTo>
                    <a:pt x="44" y="220"/>
                    <a:pt x="48" y="232"/>
                    <a:pt x="47" y="245"/>
                  </a:cubicBezTo>
                  <a:cubicBezTo>
                    <a:pt x="48" y="258"/>
                    <a:pt x="44" y="269"/>
                    <a:pt x="37" y="277"/>
                  </a:cubicBezTo>
                  <a:cubicBezTo>
                    <a:pt x="32" y="283"/>
                    <a:pt x="26" y="286"/>
                    <a:pt x="18" y="286"/>
                  </a:cubicBezTo>
                  <a:cubicBezTo>
                    <a:pt x="11" y="286"/>
                    <a:pt x="4" y="283"/>
                    <a:pt x="0" y="277"/>
                  </a:cubicBezTo>
                  <a:cubicBezTo>
                    <a:pt x="0" y="331"/>
                    <a:pt x="0" y="331"/>
                    <a:pt x="0" y="331"/>
                  </a:cubicBezTo>
                  <a:cubicBezTo>
                    <a:pt x="0" y="336"/>
                    <a:pt x="4" y="340"/>
                    <a:pt x="9" y="340"/>
                  </a:cubicBezTo>
                  <a:cubicBezTo>
                    <a:pt x="31" y="337"/>
                    <a:pt x="55" y="336"/>
                    <a:pt x="83" y="336"/>
                  </a:cubicBezTo>
                  <a:cubicBezTo>
                    <a:pt x="202" y="336"/>
                    <a:pt x="321" y="425"/>
                    <a:pt x="321" y="425"/>
                  </a:cubicBezTo>
                  <a:cubicBezTo>
                    <a:pt x="368" y="456"/>
                    <a:pt x="397" y="454"/>
                    <a:pt x="436" y="417"/>
                  </a:cubicBezTo>
                  <a:cubicBezTo>
                    <a:pt x="436" y="417"/>
                    <a:pt x="486" y="374"/>
                    <a:pt x="486" y="334"/>
                  </a:cubicBezTo>
                  <a:cubicBezTo>
                    <a:pt x="486" y="273"/>
                    <a:pt x="343" y="186"/>
                    <a:pt x="190" y="155"/>
                  </a:cubicBezTo>
                  <a:cubicBezTo>
                    <a:pt x="190" y="49"/>
                    <a:pt x="190" y="49"/>
                    <a:pt x="190" y="49"/>
                  </a:cubicBezTo>
                  <a:cubicBezTo>
                    <a:pt x="190" y="22"/>
                    <a:pt x="163" y="0"/>
                    <a:pt x="130" y="0"/>
                  </a:cubicBezTo>
                  <a:cubicBezTo>
                    <a:pt x="60" y="0"/>
                    <a:pt x="60" y="0"/>
                    <a:pt x="60" y="0"/>
                  </a:cubicBezTo>
                  <a:cubicBezTo>
                    <a:pt x="27" y="0"/>
                    <a:pt x="0" y="22"/>
                    <a:pt x="0" y="49"/>
                  </a:cubicBezTo>
                  <a:cubicBezTo>
                    <a:pt x="0" y="148"/>
                    <a:pt x="0" y="148"/>
                    <a:pt x="0" y="148"/>
                  </a:cubicBezTo>
                  <a:cubicBezTo>
                    <a:pt x="0" y="148"/>
                    <a:pt x="0" y="148"/>
                    <a:pt x="0" y="148"/>
                  </a:cubicBezTo>
                  <a:lnTo>
                    <a:pt x="0" y="212"/>
                  </a:ln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2" name="Google Shape;947;p40"/>
            <p:cNvSpPr/>
            <p:nvPr/>
          </p:nvSpPr>
          <p:spPr>
            <a:xfrm>
              <a:off x="655600" y="3264496"/>
              <a:ext cx="213333" cy="294294"/>
            </a:xfrm>
            <a:custGeom>
              <a:avLst/>
              <a:gdLst/>
              <a:ahLst/>
              <a:cxnLst/>
              <a:rect l="l" t="t" r="r" b="b"/>
              <a:pathLst>
                <a:path w="399" h="548" extrusionOk="0">
                  <a:moveTo>
                    <a:pt x="242" y="541"/>
                  </a:moveTo>
                  <a:cubicBezTo>
                    <a:pt x="262" y="483"/>
                    <a:pt x="262" y="483"/>
                    <a:pt x="262" y="483"/>
                  </a:cubicBezTo>
                  <a:cubicBezTo>
                    <a:pt x="255" y="488"/>
                    <a:pt x="248" y="489"/>
                    <a:pt x="241" y="486"/>
                  </a:cubicBezTo>
                  <a:cubicBezTo>
                    <a:pt x="234" y="484"/>
                    <a:pt x="229" y="479"/>
                    <a:pt x="226" y="472"/>
                  </a:cubicBezTo>
                  <a:cubicBezTo>
                    <a:pt x="222" y="462"/>
                    <a:pt x="223" y="450"/>
                    <a:pt x="227" y="437"/>
                  </a:cubicBezTo>
                  <a:cubicBezTo>
                    <a:pt x="231" y="425"/>
                    <a:pt x="238" y="415"/>
                    <a:pt x="247" y="410"/>
                  </a:cubicBezTo>
                  <a:cubicBezTo>
                    <a:pt x="254" y="406"/>
                    <a:pt x="261" y="405"/>
                    <a:pt x="268" y="407"/>
                  </a:cubicBezTo>
                  <a:cubicBezTo>
                    <a:pt x="275" y="409"/>
                    <a:pt x="280" y="415"/>
                    <a:pt x="283" y="422"/>
                  </a:cubicBezTo>
                  <a:cubicBezTo>
                    <a:pt x="301" y="369"/>
                    <a:pt x="301" y="369"/>
                    <a:pt x="301" y="369"/>
                  </a:cubicBezTo>
                  <a:cubicBezTo>
                    <a:pt x="302" y="364"/>
                    <a:pt x="300" y="359"/>
                    <a:pt x="296" y="358"/>
                  </a:cubicBezTo>
                  <a:cubicBezTo>
                    <a:pt x="238" y="335"/>
                    <a:pt x="219" y="315"/>
                    <a:pt x="219" y="287"/>
                  </a:cubicBezTo>
                  <a:cubicBezTo>
                    <a:pt x="219" y="250"/>
                    <a:pt x="254" y="211"/>
                    <a:pt x="343" y="194"/>
                  </a:cubicBezTo>
                  <a:cubicBezTo>
                    <a:pt x="347" y="193"/>
                    <a:pt x="350" y="190"/>
                    <a:pt x="350" y="186"/>
                  </a:cubicBezTo>
                  <a:cubicBezTo>
                    <a:pt x="350" y="111"/>
                    <a:pt x="350" y="111"/>
                    <a:pt x="350" y="111"/>
                  </a:cubicBezTo>
                  <a:cubicBezTo>
                    <a:pt x="351" y="109"/>
                    <a:pt x="353" y="107"/>
                    <a:pt x="355" y="107"/>
                  </a:cubicBezTo>
                  <a:cubicBezTo>
                    <a:pt x="360" y="106"/>
                    <a:pt x="364" y="107"/>
                    <a:pt x="367" y="111"/>
                  </a:cubicBezTo>
                  <a:cubicBezTo>
                    <a:pt x="369" y="113"/>
                    <a:pt x="370" y="116"/>
                    <a:pt x="371" y="118"/>
                  </a:cubicBezTo>
                  <a:cubicBezTo>
                    <a:pt x="376" y="126"/>
                    <a:pt x="385" y="127"/>
                    <a:pt x="391" y="120"/>
                  </a:cubicBezTo>
                  <a:cubicBezTo>
                    <a:pt x="397" y="113"/>
                    <a:pt x="399" y="104"/>
                    <a:pt x="399" y="95"/>
                  </a:cubicBezTo>
                  <a:cubicBezTo>
                    <a:pt x="399" y="86"/>
                    <a:pt x="397" y="76"/>
                    <a:pt x="391" y="69"/>
                  </a:cubicBezTo>
                  <a:cubicBezTo>
                    <a:pt x="385" y="63"/>
                    <a:pt x="376" y="63"/>
                    <a:pt x="371" y="71"/>
                  </a:cubicBezTo>
                  <a:cubicBezTo>
                    <a:pt x="370" y="73"/>
                    <a:pt x="369" y="76"/>
                    <a:pt x="367" y="78"/>
                  </a:cubicBezTo>
                  <a:cubicBezTo>
                    <a:pt x="364" y="83"/>
                    <a:pt x="360" y="83"/>
                    <a:pt x="355" y="83"/>
                  </a:cubicBezTo>
                  <a:cubicBezTo>
                    <a:pt x="353" y="82"/>
                    <a:pt x="351" y="80"/>
                    <a:pt x="350" y="78"/>
                  </a:cubicBezTo>
                  <a:cubicBezTo>
                    <a:pt x="350" y="9"/>
                    <a:pt x="350" y="9"/>
                    <a:pt x="350" y="9"/>
                  </a:cubicBezTo>
                  <a:cubicBezTo>
                    <a:pt x="350" y="4"/>
                    <a:pt x="346" y="0"/>
                    <a:pt x="341" y="1"/>
                  </a:cubicBezTo>
                  <a:cubicBezTo>
                    <a:pt x="117" y="30"/>
                    <a:pt x="0" y="150"/>
                    <a:pt x="0" y="292"/>
                  </a:cubicBezTo>
                  <a:cubicBezTo>
                    <a:pt x="0" y="428"/>
                    <a:pt x="100" y="499"/>
                    <a:pt x="231" y="546"/>
                  </a:cubicBezTo>
                  <a:cubicBezTo>
                    <a:pt x="236" y="548"/>
                    <a:pt x="240" y="546"/>
                    <a:pt x="242" y="541"/>
                  </a:cubicBez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3" name="Google Shape;948;p40"/>
            <p:cNvSpPr/>
            <p:nvPr/>
          </p:nvSpPr>
          <p:spPr>
            <a:xfrm>
              <a:off x="673846" y="3654405"/>
              <a:ext cx="303960" cy="249807"/>
            </a:xfrm>
            <a:custGeom>
              <a:avLst/>
              <a:gdLst/>
              <a:ahLst/>
              <a:cxnLst/>
              <a:rect l="l" t="t" r="r" b="b"/>
              <a:pathLst>
                <a:path w="569" h="465" extrusionOk="0">
                  <a:moveTo>
                    <a:pt x="520" y="368"/>
                  </a:moveTo>
                  <a:cubicBezTo>
                    <a:pt x="520" y="233"/>
                    <a:pt x="520" y="233"/>
                    <a:pt x="520" y="233"/>
                  </a:cubicBezTo>
                  <a:cubicBezTo>
                    <a:pt x="521" y="231"/>
                    <a:pt x="523" y="229"/>
                    <a:pt x="525" y="229"/>
                  </a:cubicBezTo>
                  <a:cubicBezTo>
                    <a:pt x="530" y="229"/>
                    <a:pt x="534" y="229"/>
                    <a:pt x="537" y="233"/>
                  </a:cubicBezTo>
                  <a:cubicBezTo>
                    <a:pt x="539" y="236"/>
                    <a:pt x="540" y="238"/>
                    <a:pt x="542" y="241"/>
                  </a:cubicBezTo>
                  <a:cubicBezTo>
                    <a:pt x="546" y="248"/>
                    <a:pt x="556" y="249"/>
                    <a:pt x="561" y="242"/>
                  </a:cubicBezTo>
                  <a:cubicBezTo>
                    <a:pt x="567" y="236"/>
                    <a:pt x="569" y="226"/>
                    <a:pt x="569" y="217"/>
                  </a:cubicBezTo>
                  <a:cubicBezTo>
                    <a:pt x="569" y="208"/>
                    <a:pt x="567" y="199"/>
                    <a:pt x="561" y="192"/>
                  </a:cubicBezTo>
                  <a:cubicBezTo>
                    <a:pt x="556" y="185"/>
                    <a:pt x="546" y="186"/>
                    <a:pt x="542" y="194"/>
                  </a:cubicBezTo>
                  <a:cubicBezTo>
                    <a:pt x="540" y="196"/>
                    <a:pt x="539" y="199"/>
                    <a:pt x="537" y="201"/>
                  </a:cubicBezTo>
                  <a:cubicBezTo>
                    <a:pt x="534" y="205"/>
                    <a:pt x="530" y="205"/>
                    <a:pt x="525" y="205"/>
                  </a:cubicBezTo>
                  <a:cubicBezTo>
                    <a:pt x="523" y="205"/>
                    <a:pt x="521" y="203"/>
                    <a:pt x="520" y="201"/>
                  </a:cubicBezTo>
                  <a:cubicBezTo>
                    <a:pt x="520" y="133"/>
                    <a:pt x="520" y="133"/>
                    <a:pt x="520" y="133"/>
                  </a:cubicBezTo>
                  <a:cubicBezTo>
                    <a:pt x="520" y="128"/>
                    <a:pt x="516" y="124"/>
                    <a:pt x="511" y="124"/>
                  </a:cubicBezTo>
                  <a:cubicBezTo>
                    <a:pt x="489" y="127"/>
                    <a:pt x="464" y="129"/>
                    <a:pt x="436" y="129"/>
                  </a:cubicBezTo>
                  <a:cubicBezTo>
                    <a:pt x="317" y="129"/>
                    <a:pt x="154" y="29"/>
                    <a:pt x="154" y="29"/>
                  </a:cubicBezTo>
                  <a:cubicBezTo>
                    <a:pt x="110" y="0"/>
                    <a:pt x="67" y="8"/>
                    <a:pt x="30" y="51"/>
                  </a:cubicBezTo>
                  <a:cubicBezTo>
                    <a:pt x="30" y="51"/>
                    <a:pt x="0" y="88"/>
                    <a:pt x="0" y="130"/>
                  </a:cubicBezTo>
                  <a:cubicBezTo>
                    <a:pt x="0" y="194"/>
                    <a:pt x="169" y="278"/>
                    <a:pt x="330" y="309"/>
                  </a:cubicBezTo>
                  <a:cubicBezTo>
                    <a:pt x="330" y="416"/>
                    <a:pt x="330" y="416"/>
                    <a:pt x="330" y="416"/>
                  </a:cubicBezTo>
                  <a:cubicBezTo>
                    <a:pt x="330" y="443"/>
                    <a:pt x="357" y="465"/>
                    <a:pt x="390" y="465"/>
                  </a:cubicBezTo>
                  <a:cubicBezTo>
                    <a:pt x="460" y="465"/>
                    <a:pt x="460" y="465"/>
                    <a:pt x="460" y="465"/>
                  </a:cubicBezTo>
                  <a:cubicBezTo>
                    <a:pt x="493" y="465"/>
                    <a:pt x="520" y="443"/>
                    <a:pt x="520" y="416"/>
                  </a:cubicBezTo>
                  <a:cubicBezTo>
                    <a:pt x="520" y="368"/>
                    <a:pt x="520" y="368"/>
                    <a:pt x="520" y="368"/>
                  </a:cubicBez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24" name="Google Shape;949;p40"/>
            <p:cNvSpPr/>
            <p:nvPr/>
          </p:nvSpPr>
          <p:spPr>
            <a:xfrm>
              <a:off x="959159" y="3535238"/>
              <a:ext cx="187068" cy="287248"/>
            </a:xfrm>
            <a:custGeom>
              <a:avLst/>
              <a:gdLst/>
              <a:ahLst/>
              <a:cxnLst/>
              <a:rect l="l" t="t" r="r" b="b"/>
              <a:pathLst>
                <a:path w="350" h="535" extrusionOk="0">
                  <a:moveTo>
                    <a:pt x="201" y="3"/>
                  </a:moveTo>
                  <a:cubicBezTo>
                    <a:pt x="197" y="0"/>
                    <a:pt x="192" y="2"/>
                    <a:pt x="190" y="6"/>
                  </a:cubicBezTo>
                  <a:cubicBezTo>
                    <a:pt x="150" y="73"/>
                    <a:pt x="150" y="73"/>
                    <a:pt x="150" y="73"/>
                  </a:cubicBezTo>
                  <a:cubicBezTo>
                    <a:pt x="148" y="74"/>
                    <a:pt x="146" y="75"/>
                    <a:pt x="143" y="74"/>
                  </a:cubicBezTo>
                  <a:cubicBezTo>
                    <a:pt x="139" y="72"/>
                    <a:pt x="135" y="70"/>
                    <a:pt x="135" y="64"/>
                  </a:cubicBezTo>
                  <a:cubicBezTo>
                    <a:pt x="135" y="62"/>
                    <a:pt x="135" y="59"/>
                    <a:pt x="135" y="56"/>
                  </a:cubicBezTo>
                  <a:cubicBezTo>
                    <a:pt x="135" y="47"/>
                    <a:pt x="127" y="41"/>
                    <a:pt x="119" y="44"/>
                  </a:cubicBezTo>
                  <a:cubicBezTo>
                    <a:pt x="111" y="47"/>
                    <a:pt x="104" y="55"/>
                    <a:pt x="100" y="62"/>
                  </a:cubicBezTo>
                  <a:cubicBezTo>
                    <a:pt x="95" y="70"/>
                    <a:pt x="92" y="79"/>
                    <a:pt x="93" y="88"/>
                  </a:cubicBezTo>
                  <a:cubicBezTo>
                    <a:pt x="95" y="96"/>
                    <a:pt x="103" y="101"/>
                    <a:pt x="111" y="97"/>
                  </a:cubicBezTo>
                  <a:cubicBezTo>
                    <a:pt x="114" y="95"/>
                    <a:pt x="116" y="94"/>
                    <a:pt x="119" y="92"/>
                  </a:cubicBezTo>
                  <a:cubicBezTo>
                    <a:pt x="123" y="90"/>
                    <a:pt x="127" y="92"/>
                    <a:pt x="131" y="95"/>
                  </a:cubicBezTo>
                  <a:cubicBezTo>
                    <a:pt x="133" y="96"/>
                    <a:pt x="133" y="99"/>
                    <a:pt x="133" y="101"/>
                  </a:cubicBezTo>
                  <a:cubicBezTo>
                    <a:pt x="94" y="168"/>
                    <a:pt x="94" y="168"/>
                    <a:pt x="94" y="168"/>
                  </a:cubicBezTo>
                  <a:cubicBezTo>
                    <a:pt x="91" y="171"/>
                    <a:pt x="92" y="176"/>
                    <a:pt x="96" y="179"/>
                  </a:cubicBezTo>
                  <a:cubicBezTo>
                    <a:pt x="123" y="201"/>
                    <a:pt x="131" y="223"/>
                    <a:pt x="131" y="240"/>
                  </a:cubicBezTo>
                  <a:cubicBezTo>
                    <a:pt x="131" y="283"/>
                    <a:pt x="96" y="324"/>
                    <a:pt x="7" y="342"/>
                  </a:cubicBezTo>
                  <a:cubicBezTo>
                    <a:pt x="3" y="342"/>
                    <a:pt x="0" y="346"/>
                    <a:pt x="0" y="350"/>
                  </a:cubicBezTo>
                  <a:cubicBezTo>
                    <a:pt x="0" y="407"/>
                    <a:pt x="0" y="407"/>
                    <a:pt x="0" y="407"/>
                  </a:cubicBezTo>
                  <a:cubicBezTo>
                    <a:pt x="4" y="401"/>
                    <a:pt x="11" y="397"/>
                    <a:pt x="19" y="397"/>
                  </a:cubicBezTo>
                  <a:cubicBezTo>
                    <a:pt x="26" y="397"/>
                    <a:pt x="33" y="401"/>
                    <a:pt x="37" y="406"/>
                  </a:cubicBezTo>
                  <a:cubicBezTo>
                    <a:pt x="44" y="415"/>
                    <a:pt x="48" y="426"/>
                    <a:pt x="48" y="439"/>
                  </a:cubicBezTo>
                  <a:cubicBezTo>
                    <a:pt x="48" y="452"/>
                    <a:pt x="44" y="464"/>
                    <a:pt x="37" y="472"/>
                  </a:cubicBezTo>
                  <a:cubicBezTo>
                    <a:pt x="33" y="478"/>
                    <a:pt x="26" y="481"/>
                    <a:pt x="19" y="481"/>
                  </a:cubicBezTo>
                  <a:cubicBezTo>
                    <a:pt x="11" y="481"/>
                    <a:pt x="4" y="478"/>
                    <a:pt x="0" y="472"/>
                  </a:cubicBezTo>
                  <a:cubicBezTo>
                    <a:pt x="0" y="526"/>
                    <a:pt x="0" y="526"/>
                    <a:pt x="0" y="526"/>
                  </a:cubicBezTo>
                  <a:cubicBezTo>
                    <a:pt x="0" y="531"/>
                    <a:pt x="4" y="535"/>
                    <a:pt x="9" y="535"/>
                  </a:cubicBezTo>
                  <a:cubicBezTo>
                    <a:pt x="245" y="503"/>
                    <a:pt x="350" y="374"/>
                    <a:pt x="350" y="237"/>
                  </a:cubicBezTo>
                  <a:cubicBezTo>
                    <a:pt x="350" y="143"/>
                    <a:pt x="301" y="62"/>
                    <a:pt x="201" y="3"/>
                  </a:cubicBezTo>
                  <a:close/>
                </a:path>
              </a:pathLst>
            </a:custGeom>
            <a:grp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pic>
        <p:nvPicPr>
          <p:cNvPr id="25" name="Google Shape;379;p38"/>
          <p:cNvPicPr preferRelativeResize="0"/>
          <p:nvPr/>
        </p:nvPicPr>
        <p:blipFill>
          <a:blip r:embed="rId4">
            <a:alphaModFix/>
          </a:blip>
          <a:stretch>
            <a:fillRect/>
          </a:stretch>
        </p:blipFill>
        <p:spPr>
          <a:xfrm>
            <a:off x="5400222" y="702686"/>
            <a:ext cx="445964" cy="447088"/>
          </a:xfrm>
          <a:prstGeom prst="rect">
            <a:avLst/>
          </a:prstGeom>
          <a:noFill/>
          <a:ln>
            <a:noFill/>
          </a:ln>
          <a:effectLst>
            <a:glow rad="63500">
              <a:schemeClr val="accent4">
                <a:satMod val="175000"/>
                <a:alpha val="40000"/>
              </a:schemeClr>
            </a:glow>
          </a:effectLst>
        </p:spPr>
      </p:pic>
      <p:pic>
        <p:nvPicPr>
          <p:cNvPr id="26" name="Google Shape;380;p38"/>
          <p:cNvPicPr preferRelativeResize="0"/>
          <p:nvPr/>
        </p:nvPicPr>
        <p:blipFill>
          <a:blip r:embed="rId5">
            <a:alphaModFix/>
          </a:blip>
          <a:stretch>
            <a:fillRect/>
          </a:stretch>
        </p:blipFill>
        <p:spPr>
          <a:xfrm>
            <a:off x="7768519" y="746206"/>
            <a:ext cx="221595" cy="645235"/>
          </a:xfrm>
          <a:prstGeom prst="rect">
            <a:avLst/>
          </a:prstGeom>
          <a:noFill/>
          <a:ln>
            <a:noFill/>
          </a:ln>
          <a:effectLst>
            <a:glow rad="63500">
              <a:schemeClr val="accent4">
                <a:satMod val="175000"/>
                <a:alpha val="40000"/>
              </a:schemeClr>
            </a:glow>
          </a:effectLst>
        </p:spPr>
      </p:pic>
      <p:grpSp>
        <p:nvGrpSpPr>
          <p:cNvPr id="27" name="Google Shape;564;p39"/>
          <p:cNvGrpSpPr/>
          <p:nvPr/>
        </p:nvGrpSpPr>
        <p:grpSpPr>
          <a:xfrm>
            <a:off x="5749295" y="4399557"/>
            <a:ext cx="376743" cy="253204"/>
            <a:chOff x="1241275" y="3718400"/>
            <a:chExt cx="450650" cy="302875"/>
          </a:xfrm>
          <a:solidFill>
            <a:schemeClr val="tx2"/>
          </a:solidFill>
          <a:effectLst>
            <a:glow rad="63500">
              <a:schemeClr val="accent4">
                <a:satMod val="175000"/>
                <a:alpha val="40000"/>
              </a:schemeClr>
            </a:glow>
          </a:effectLst>
        </p:grpSpPr>
        <p:sp>
          <p:nvSpPr>
            <p:cNvPr id="28" name="Google Shape;565;p39"/>
            <p:cNvSpPr/>
            <p:nvPr/>
          </p:nvSpPr>
          <p:spPr>
            <a:xfrm>
              <a:off x="1241275" y="3718400"/>
              <a:ext cx="450650" cy="302875"/>
            </a:xfrm>
            <a:custGeom>
              <a:avLst/>
              <a:gdLst/>
              <a:ahLst/>
              <a:cxnLst/>
              <a:rect l="l" t="t" r="r" b="b"/>
              <a:pathLst>
                <a:path w="18026" h="12115" extrusionOk="0">
                  <a:moveTo>
                    <a:pt x="17048" y="977"/>
                  </a:moveTo>
                  <a:lnTo>
                    <a:pt x="17048" y="3127"/>
                  </a:lnTo>
                  <a:lnTo>
                    <a:pt x="978" y="3127"/>
                  </a:lnTo>
                  <a:lnTo>
                    <a:pt x="978" y="977"/>
                  </a:lnTo>
                  <a:close/>
                  <a:moveTo>
                    <a:pt x="17048" y="5447"/>
                  </a:moveTo>
                  <a:lnTo>
                    <a:pt x="17048" y="11137"/>
                  </a:lnTo>
                  <a:lnTo>
                    <a:pt x="978" y="11137"/>
                  </a:lnTo>
                  <a:lnTo>
                    <a:pt x="978" y="5447"/>
                  </a:lnTo>
                  <a:close/>
                  <a:moveTo>
                    <a:pt x="978" y="1"/>
                  </a:moveTo>
                  <a:lnTo>
                    <a:pt x="782" y="25"/>
                  </a:lnTo>
                  <a:lnTo>
                    <a:pt x="587" y="74"/>
                  </a:lnTo>
                  <a:lnTo>
                    <a:pt x="416" y="172"/>
                  </a:lnTo>
                  <a:lnTo>
                    <a:pt x="294" y="294"/>
                  </a:lnTo>
                  <a:lnTo>
                    <a:pt x="172" y="440"/>
                  </a:lnTo>
                  <a:lnTo>
                    <a:pt x="74" y="611"/>
                  </a:lnTo>
                  <a:lnTo>
                    <a:pt x="25" y="782"/>
                  </a:lnTo>
                  <a:lnTo>
                    <a:pt x="1" y="977"/>
                  </a:lnTo>
                  <a:lnTo>
                    <a:pt x="1" y="11137"/>
                  </a:lnTo>
                  <a:lnTo>
                    <a:pt x="25" y="11333"/>
                  </a:lnTo>
                  <a:lnTo>
                    <a:pt x="74" y="11504"/>
                  </a:lnTo>
                  <a:lnTo>
                    <a:pt x="172" y="11675"/>
                  </a:lnTo>
                  <a:lnTo>
                    <a:pt x="294" y="11821"/>
                  </a:lnTo>
                  <a:lnTo>
                    <a:pt x="416" y="11943"/>
                  </a:lnTo>
                  <a:lnTo>
                    <a:pt x="587" y="12041"/>
                  </a:lnTo>
                  <a:lnTo>
                    <a:pt x="782" y="12090"/>
                  </a:lnTo>
                  <a:lnTo>
                    <a:pt x="978" y="12114"/>
                  </a:lnTo>
                  <a:lnTo>
                    <a:pt x="17048" y="12114"/>
                  </a:lnTo>
                  <a:lnTo>
                    <a:pt x="17243" y="12090"/>
                  </a:lnTo>
                  <a:lnTo>
                    <a:pt x="17439" y="12041"/>
                  </a:lnTo>
                  <a:lnTo>
                    <a:pt x="17610" y="11943"/>
                  </a:lnTo>
                  <a:lnTo>
                    <a:pt x="17732" y="11821"/>
                  </a:lnTo>
                  <a:lnTo>
                    <a:pt x="17854" y="11675"/>
                  </a:lnTo>
                  <a:lnTo>
                    <a:pt x="17952" y="11504"/>
                  </a:lnTo>
                  <a:lnTo>
                    <a:pt x="18001" y="11333"/>
                  </a:lnTo>
                  <a:lnTo>
                    <a:pt x="18025" y="11137"/>
                  </a:lnTo>
                  <a:lnTo>
                    <a:pt x="18025" y="977"/>
                  </a:lnTo>
                  <a:lnTo>
                    <a:pt x="18001" y="782"/>
                  </a:lnTo>
                  <a:lnTo>
                    <a:pt x="17952" y="611"/>
                  </a:lnTo>
                  <a:lnTo>
                    <a:pt x="17854" y="440"/>
                  </a:lnTo>
                  <a:lnTo>
                    <a:pt x="17732" y="294"/>
                  </a:lnTo>
                  <a:lnTo>
                    <a:pt x="17610" y="172"/>
                  </a:lnTo>
                  <a:lnTo>
                    <a:pt x="17439" y="74"/>
                  </a:lnTo>
                  <a:lnTo>
                    <a:pt x="17243" y="25"/>
                  </a:lnTo>
                  <a:lnTo>
                    <a:pt x="17048" y="1"/>
                  </a:ln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66;p39"/>
            <p:cNvSpPr/>
            <p:nvPr/>
          </p:nvSpPr>
          <p:spPr>
            <a:xfrm>
              <a:off x="1293175" y="3895475"/>
              <a:ext cx="174050" cy="12225"/>
            </a:xfrm>
            <a:custGeom>
              <a:avLst/>
              <a:gdLst/>
              <a:ahLst/>
              <a:cxnLst/>
              <a:rect l="l" t="t" r="r" b="b"/>
              <a:pathLst>
                <a:path w="6962" h="489" extrusionOk="0">
                  <a:moveTo>
                    <a:pt x="245" y="0"/>
                  </a:moveTo>
                  <a:lnTo>
                    <a:pt x="147" y="25"/>
                  </a:lnTo>
                  <a:lnTo>
                    <a:pt x="74" y="74"/>
                  </a:lnTo>
                  <a:lnTo>
                    <a:pt x="25" y="147"/>
                  </a:lnTo>
                  <a:lnTo>
                    <a:pt x="1" y="244"/>
                  </a:lnTo>
                  <a:lnTo>
                    <a:pt x="25" y="342"/>
                  </a:lnTo>
                  <a:lnTo>
                    <a:pt x="74" y="415"/>
                  </a:lnTo>
                  <a:lnTo>
                    <a:pt x="147" y="464"/>
                  </a:lnTo>
                  <a:lnTo>
                    <a:pt x="245" y="489"/>
                  </a:lnTo>
                  <a:lnTo>
                    <a:pt x="6717" y="489"/>
                  </a:lnTo>
                  <a:lnTo>
                    <a:pt x="6815" y="464"/>
                  </a:lnTo>
                  <a:lnTo>
                    <a:pt x="6888" y="415"/>
                  </a:lnTo>
                  <a:lnTo>
                    <a:pt x="6961" y="342"/>
                  </a:lnTo>
                  <a:lnTo>
                    <a:pt x="6961" y="244"/>
                  </a:lnTo>
                  <a:lnTo>
                    <a:pt x="6961" y="147"/>
                  </a:lnTo>
                  <a:lnTo>
                    <a:pt x="6888" y="74"/>
                  </a:lnTo>
                  <a:lnTo>
                    <a:pt x="6815" y="25"/>
                  </a:lnTo>
                  <a:lnTo>
                    <a:pt x="6717" y="0"/>
                  </a:ln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567;p39"/>
            <p:cNvSpPr/>
            <p:nvPr/>
          </p:nvSpPr>
          <p:spPr>
            <a:xfrm>
              <a:off x="1293175" y="3935775"/>
              <a:ext cx="122750" cy="12225"/>
            </a:xfrm>
            <a:custGeom>
              <a:avLst/>
              <a:gdLst/>
              <a:ahLst/>
              <a:cxnLst/>
              <a:rect l="l" t="t" r="r" b="b"/>
              <a:pathLst>
                <a:path w="4910" h="489" extrusionOk="0">
                  <a:moveTo>
                    <a:pt x="245" y="0"/>
                  </a:moveTo>
                  <a:lnTo>
                    <a:pt x="147" y="25"/>
                  </a:lnTo>
                  <a:lnTo>
                    <a:pt x="74" y="73"/>
                  </a:lnTo>
                  <a:lnTo>
                    <a:pt x="25" y="147"/>
                  </a:lnTo>
                  <a:lnTo>
                    <a:pt x="1" y="244"/>
                  </a:lnTo>
                  <a:lnTo>
                    <a:pt x="25" y="342"/>
                  </a:lnTo>
                  <a:lnTo>
                    <a:pt x="74" y="415"/>
                  </a:lnTo>
                  <a:lnTo>
                    <a:pt x="147" y="464"/>
                  </a:lnTo>
                  <a:lnTo>
                    <a:pt x="245" y="489"/>
                  </a:lnTo>
                  <a:lnTo>
                    <a:pt x="4666" y="489"/>
                  </a:lnTo>
                  <a:lnTo>
                    <a:pt x="4763" y="464"/>
                  </a:lnTo>
                  <a:lnTo>
                    <a:pt x="4837" y="415"/>
                  </a:lnTo>
                  <a:lnTo>
                    <a:pt x="4885" y="342"/>
                  </a:lnTo>
                  <a:lnTo>
                    <a:pt x="4910" y="244"/>
                  </a:lnTo>
                  <a:lnTo>
                    <a:pt x="4885" y="147"/>
                  </a:lnTo>
                  <a:lnTo>
                    <a:pt x="4837" y="73"/>
                  </a:lnTo>
                  <a:lnTo>
                    <a:pt x="4763" y="25"/>
                  </a:lnTo>
                  <a:lnTo>
                    <a:pt x="4666" y="0"/>
                  </a:ln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568;p39"/>
            <p:cNvSpPr/>
            <p:nvPr/>
          </p:nvSpPr>
          <p:spPr>
            <a:xfrm>
              <a:off x="1570375" y="3901575"/>
              <a:ext cx="62300" cy="40325"/>
            </a:xfrm>
            <a:custGeom>
              <a:avLst/>
              <a:gdLst/>
              <a:ahLst/>
              <a:cxnLst/>
              <a:rect l="l" t="t" r="r" b="b"/>
              <a:pathLst>
                <a:path w="2492" h="1613" extrusionOk="0">
                  <a:moveTo>
                    <a:pt x="392" y="0"/>
                  </a:moveTo>
                  <a:lnTo>
                    <a:pt x="294" y="25"/>
                  </a:lnTo>
                  <a:lnTo>
                    <a:pt x="221" y="74"/>
                  </a:lnTo>
                  <a:lnTo>
                    <a:pt x="147" y="147"/>
                  </a:lnTo>
                  <a:lnTo>
                    <a:pt x="99" y="220"/>
                  </a:lnTo>
                  <a:lnTo>
                    <a:pt x="50" y="294"/>
                  </a:lnTo>
                  <a:lnTo>
                    <a:pt x="25" y="391"/>
                  </a:lnTo>
                  <a:lnTo>
                    <a:pt x="1" y="489"/>
                  </a:lnTo>
                  <a:lnTo>
                    <a:pt x="1" y="1124"/>
                  </a:lnTo>
                  <a:lnTo>
                    <a:pt x="25" y="1222"/>
                  </a:lnTo>
                  <a:lnTo>
                    <a:pt x="50" y="1319"/>
                  </a:lnTo>
                  <a:lnTo>
                    <a:pt x="99" y="1393"/>
                  </a:lnTo>
                  <a:lnTo>
                    <a:pt x="147" y="1466"/>
                  </a:lnTo>
                  <a:lnTo>
                    <a:pt x="221" y="1515"/>
                  </a:lnTo>
                  <a:lnTo>
                    <a:pt x="294" y="1564"/>
                  </a:lnTo>
                  <a:lnTo>
                    <a:pt x="392" y="1588"/>
                  </a:lnTo>
                  <a:lnTo>
                    <a:pt x="489" y="1612"/>
                  </a:lnTo>
                  <a:lnTo>
                    <a:pt x="2004" y="1612"/>
                  </a:lnTo>
                  <a:lnTo>
                    <a:pt x="2101" y="1588"/>
                  </a:lnTo>
                  <a:lnTo>
                    <a:pt x="2199" y="1564"/>
                  </a:lnTo>
                  <a:lnTo>
                    <a:pt x="2272" y="1515"/>
                  </a:lnTo>
                  <a:lnTo>
                    <a:pt x="2345" y="1466"/>
                  </a:lnTo>
                  <a:lnTo>
                    <a:pt x="2394" y="1393"/>
                  </a:lnTo>
                  <a:lnTo>
                    <a:pt x="2443" y="1319"/>
                  </a:lnTo>
                  <a:lnTo>
                    <a:pt x="2492" y="1222"/>
                  </a:lnTo>
                  <a:lnTo>
                    <a:pt x="2492" y="1124"/>
                  </a:lnTo>
                  <a:lnTo>
                    <a:pt x="2492" y="489"/>
                  </a:lnTo>
                  <a:lnTo>
                    <a:pt x="2492" y="391"/>
                  </a:lnTo>
                  <a:lnTo>
                    <a:pt x="2443" y="294"/>
                  </a:lnTo>
                  <a:lnTo>
                    <a:pt x="2394" y="220"/>
                  </a:lnTo>
                  <a:lnTo>
                    <a:pt x="2345" y="147"/>
                  </a:lnTo>
                  <a:lnTo>
                    <a:pt x="2272" y="74"/>
                  </a:lnTo>
                  <a:lnTo>
                    <a:pt x="2199" y="25"/>
                  </a:lnTo>
                  <a:lnTo>
                    <a:pt x="2101" y="0"/>
                  </a:lnTo>
                  <a:close/>
                </a:path>
              </a:pathLst>
            </a:custGeom>
            <a:grpFill/>
            <a:ln>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80042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68514" y="0"/>
            <a:ext cx="8760770" cy="3302307"/>
          </a:xfrm>
        </p:spPr>
        <p:txBody>
          <a:bodyPr/>
          <a:lstStyle/>
          <a:p>
            <a:r>
              <a:rPr lang="en-US" sz="1600" dirty="0">
                <a:latin typeface="Lexend Deca" panose="020B0604020202020204" charset="0"/>
                <a:cs typeface="Leelawadee" panose="020B0502040204020203" pitchFamily="34" charset="-34"/>
              </a:rPr>
              <a:t>Phishing attacks: In 2020, COVID-19 phishing scams became the top </a:t>
            </a:r>
            <a:r>
              <a:rPr lang="en-US" sz="1600" dirty="0" err="1">
                <a:latin typeface="Lexend Deca" panose="020B0604020202020204" charset="0"/>
                <a:cs typeface="Leelawadee" panose="020B0502040204020203" pitchFamily="34" charset="-34"/>
              </a:rPr>
              <a:t>cyberthreat</a:t>
            </a:r>
            <a:r>
              <a:rPr lang="en-US" sz="1600" dirty="0">
                <a:latin typeface="Lexend Deca" panose="020B0604020202020204" charset="0"/>
                <a:cs typeface="Leelawadee" panose="020B0502040204020203" pitchFamily="34" charset="-34"/>
              </a:rPr>
              <a:t> of the year as such </a:t>
            </a:r>
            <a:r>
              <a:rPr lang="en-US" sz="1600" dirty="0">
                <a:solidFill>
                  <a:schemeClr val="accent4"/>
                </a:solidFill>
                <a:latin typeface="Lexend Deca" panose="020B0604020202020204" charset="0"/>
                <a:cs typeface="Leelawadee" panose="020B0502040204020203" pitchFamily="34" charset="-34"/>
                <a:hlinkClick r:id="rId2"/>
              </a:rPr>
              <a:t>scams surged up by 112%.</a:t>
            </a:r>
            <a:endParaRPr lang="en-US" sz="1600" dirty="0">
              <a:solidFill>
                <a:schemeClr val="accent4"/>
              </a:solidFill>
              <a:latin typeface="Lexend Deca" panose="020B0604020202020204" charset="0"/>
              <a:cs typeface="Leelawadee" panose="020B0502040204020203" pitchFamily="34" charset="-34"/>
            </a:endParaRPr>
          </a:p>
          <a:p>
            <a:r>
              <a:rPr lang="en-US" sz="1600" dirty="0" smtClean="0">
                <a:solidFill>
                  <a:schemeClr val="accent4"/>
                </a:solidFill>
                <a:latin typeface="Lexend Deca" panose="020B0604020202020204" charset="0"/>
                <a:cs typeface="Leelawadee" panose="020B0502040204020203" pitchFamily="34" charset="-34"/>
                <a:hlinkClick r:id="rId3"/>
              </a:rPr>
              <a:t>Ransomware </a:t>
            </a:r>
            <a:r>
              <a:rPr lang="en-US" sz="1600" dirty="0">
                <a:solidFill>
                  <a:schemeClr val="accent4"/>
                </a:solidFill>
                <a:latin typeface="Lexend Deca" panose="020B0604020202020204" charset="0"/>
                <a:cs typeface="Leelawadee" panose="020B0502040204020203" pitchFamily="34" charset="-34"/>
                <a:hlinkClick r:id="rId3"/>
              </a:rPr>
              <a:t>is the fastest-growing cybercrime</a:t>
            </a:r>
            <a:r>
              <a:rPr lang="en-US" sz="1600" dirty="0">
                <a:solidFill>
                  <a:schemeClr val="accent4"/>
                </a:solidFill>
                <a:latin typeface="Lexend Deca" panose="020B0604020202020204" charset="0"/>
                <a:cs typeface="Leelawadee" panose="020B0502040204020203" pitchFamily="34" charset="-34"/>
              </a:rPr>
              <a:t> and the COVID-19 pandemic has exacerbated this threat</a:t>
            </a:r>
            <a:r>
              <a:rPr lang="en-US" sz="1600" dirty="0" smtClean="0">
                <a:solidFill>
                  <a:schemeClr val="accent4"/>
                </a:solidFill>
                <a:latin typeface="Lexend Deca" panose="020B0604020202020204" charset="0"/>
                <a:cs typeface="Leelawadee" panose="020B0502040204020203" pitchFamily="34" charset="-34"/>
              </a:rPr>
              <a:t>.</a:t>
            </a:r>
            <a:endParaRPr lang="en-US" sz="1600" dirty="0">
              <a:solidFill>
                <a:schemeClr val="accent4"/>
              </a:solidFill>
              <a:latin typeface="Lexend Deca" panose="020B0604020202020204" charset="0"/>
              <a:cs typeface="Leelawadee" panose="020B0502040204020203" pitchFamily="34" charset="-34"/>
            </a:endParaRPr>
          </a:p>
          <a:p>
            <a:r>
              <a:rPr lang="en-US" sz="1600" dirty="0">
                <a:latin typeface="Lexend Deca" panose="020B0604020202020204" charset="0"/>
                <a:cs typeface="Leelawadee" panose="020B0502040204020203" pitchFamily="34" charset="-34"/>
              </a:rPr>
              <a:t>Zero-day attacks are becoming more and more sophisticated; a report concluded that </a:t>
            </a:r>
            <a:r>
              <a:rPr lang="en-US" sz="1600" dirty="0">
                <a:solidFill>
                  <a:schemeClr val="accent4"/>
                </a:solidFill>
                <a:latin typeface="Lexend Deca" panose="020B0604020202020204" charset="0"/>
                <a:cs typeface="Leelawadee" panose="020B0502040204020203" pitchFamily="34" charset="-34"/>
                <a:hlinkClick r:id="rId4"/>
              </a:rPr>
              <a:t>incidents are expected to double</a:t>
            </a:r>
            <a:r>
              <a:rPr lang="en-US" sz="1600" dirty="0">
                <a:latin typeface="Lexend Deca" panose="020B0604020202020204" charset="0"/>
                <a:cs typeface="Leelawadee" panose="020B0502040204020203" pitchFamily="34" charset="-34"/>
              </a:rPr>
              <a:t> in 2020</a:t>
            </a:r>
            <a:r>
              <a:rPr lang="en-US" sz="1600" dirty="0" smtClean="0">
                <a:latin typeface="Lexend Deca" panose="020B0604020202020204" charset="0"/>
                <a:cs typeface="Leelawadee" panose="020B0502040204020203" pitchFamily="34" charset="-34"/>
              </a:rPr>
              <a:t>.</a:t>
            </a:r>
            <a:endParaRPr lang="en-US" sz="1600" dirty="0">
              <a:latin typeface="Lexend Deca" panose="020B0604020202020204" charset="0"/>
              <a:cs typeface="Leelawadee" panose="020B0502040204020203" pitchFamily="34" charset="-34"/>
            </a:endParaRPr>
          </a:p>
          <a:p>
            <a:r>
              <a:rPr lang="en-US" sz="1600" dirty="0">
                <a:latin typeface="Lexend Deca" panose="020B0604020202020204" charset="0"/>
                <a:cs typeface="Leelawadee" panose="020B0502040204020203" pitchFamily="34" charset="-34"/>
              </a:rPr>
              <a:t>Advanced persistent threats: Trojans can be placed at this point, wherein an attacker gains control of the computer system, creating a backdoor and obtaining access to confidential and sensitive data</a:t>
            </a:r>
            <a:r>
              <a:rPr lang="en-US" sz="1600" dirty="0" smtClean="0">
                <a:latin typeface="Lexend Deca" panose="020B0604020202020204" charset="0"/>
                <a:cs typeface="Leelawadee" panose="020B0502040204020203" pitchFamily="34" charset="-34"/>
              </a:rPr>
              <a:t>.</a:t>
            </a:r>
            <a:endParaRPr lang="en-US" sz="1600" dirty="0">
              <a:latin typeface="Lexend Deca" panose="020B0604020202020204" charset="0"/>
              <a:cs typeface="Leelawadee" panose="020B0502040204020203" pitchFamily="34" charset="-34"/>
            </a:endParaRPr>
          </a:p>
          <a:p>
            <a:r>
              <a:rPr lang="en-US" sz="1600" dirty="0">
                <a:latin typeface="Lexend Deca" panose="020B0604020202020204" charset="0"/>
                <a:cs typeface="Leelawadee" panose="020B0502040204020203" pitchFamily="34" charset="-34"/>
              </a:rPr>
              <a:t>Distributed denial of service (</a:t>
            </a:r>
            <a:r>
              <a:rPr lang="en-US" sz="1600" dirty="0" err="1">
                <a:latin typeface="Lexend Deca" panose="020B0604020202020204" charset="0"/>
                <a:cs typeface="Leelawadee" panose="020B0502040204020203" pitchFamily="34" charset="-34"/>
              </a:rPr>
              <a:t>DDoS</a:t>
            </a:r>
            <a:r>
              <a:rPr lang="en-US" sz="1600" dirty="0">
                <a:latin typeface="Lexend Deca" panose="020B0604020202020204" charset="0"/>
                <a:cs typeface="Leelawadee" panose="020B0502040204020203" pitchFamily="34" charset="-34"/>
              </a:rPr>
              <a:t>) attacks flooding the network with unnecessary requests to overload the system and stop the achievement of genuine requests</a:t>
            </a:r>
            <a:r>
              <a:rPr lang="en-US" sz="1600" dirty="0" smtClean="0">
                <a:latin typeface="Lexend Deca" panose="020B0604020202020204" charset="0"/>
                <a:cs typeface="Leelawadee" panose="020B0502040204020203" pitchFamily="34" charset="-34"/>
              </a:rPr>
              <a:t>.</a:t>
            </a:r>
            <a:endParaRPr lang="en-US" sz="1600" dirty="0">
              <a:latin typeface="Lexend Deca" panose="020B0604020202020204" charset="0"/>
              <a:cs typeface="Leelawadee" panose="020B0502040204020203" pitchFamily="34" charset="-34"/>
            </a:endParaRPr>
          </a:p>
          <a:p>
            <a:r>
              <a:rPr lang="en-US" sz="1600" dirty="0">
                <a:latin typeface="Lexend Deca" panose="020B0604020202020204" charset="0"/>
                <a:cs typeface="Leelawadee" panose="020B0502040204020203" pitchFamily="34" charset="-34"/>
              </a:rPr>
              <a:t>Updating Unpatched software that has a known security vulnerability and has been fixed</a:t>
            </a:r>
            <a:r>
              <a:rPr lang="en-US" sz="1600" dirty="0" smtClean="0">
                <a:latin typeface="Lexend Deca" panose="020B0604020202020204" charset="0"/>
                <a:cs typeface="Leelawadee" panose="020B0502040204020203" pitchFamily="34" charset="-34"/>
              </a:rPr>
              <a:t>.</a:t>
            </a:r>
            <a:endParaRPr lang="en-US" sz="1600" dirty="0">
              <a:latin typeface="Lexend Deca" panose="020B0604020202020204" charset="0"/>
              <a:cs typeface="Leelawadee" panose="020B0502040204020203" pitchFamily="34" charset="-34"/>
            </a:endParaRPr>
          </a:p>
          <a:p>
            <a:r>
              <a:rPr lang="en-US" sz="1600" dirty="0">
                <a:latin typeface="Lexend Deca" panose="020B0604020202020204" charset="0"/>
                <a:cs typeface="Leelawadee" panose="020B0502040204020203" pitchFamily="34" charset="-34"/>
              </a:rPr>
              <a:t> Privacy and data protection can also create fragmented, and sometimes conflicting, priorities and costs   for companies that can weaken defense mechanisms.</a:t>
            </a:r>
          </a:p>
          <a:p>
            <a:endParaRPr lang="en-US" sz="1600" dirty="0">
              <a:latin typeface="Lexend Deca" panose="020B0604020202020204" charset="0"/>
              <a:cs typeface="Leelawadee" panose="020B0502040204020203" pitchFamily="34" charset="-34"/>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spTree>
    <p:extLst>
      <p:ext uri="{BB962C8B-B14F-4D97-AF65-F5344CB8AC3E}">
        <p14:creationId xmlns:p14="http://schemas.microsoft.com/office/powerpoint/2010/main" val="400460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a:xfrm>
            <a:off x="138853" y="1920393"/>
            <a:ext cx="6014400" cy="857400"/>
          </a:xfrm>
        </p:spPr>
        <p:txBody>
          <a:bodyPr/>
          <a:lstStyle/>
          <a:p>
            <a:r>
              <a:rPr lang="en-US" dirty="0" smtClean="0"/>
              <a:t>6. </a:t>
            </a:r>
            <a:br>
              <a:rPr lang="en-US" dirty="0" smtClean="0"/>
            </a:br>
            <a:r>
              <a:rPr lang="en-US" dirty="0">
                <a:latin typeface="Arial Black" panose="020B0A04020102020204" pitchFamily="34" charset="0"/>
              </a:rPr>
              <a:t>Cybersecurity </a:t>
            </a: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Framework</a:t>
            </a:r>
            <a:r>
              <a:rPr lang="en-US" dirty="0">
                <a:latin typeface="Arial Black" panose="020B0A04020102020204" pitchFamily="34" charset="0"/>
              </a:rPr>
              <a:t>: Summary</a:t>
            </a:r>
            <a:endParaRPr lang="en-US" dirty="0"/>
          </a:p>
        </p:txBody>
      </p:sp>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grpSp>
        <p:nvGrpSpPr>
          <p:cNvPr id="4" name="Google Shape;718;p40"/>
          <p:cNvGrpSpPr/>
          <p:nvPr/>
        </p:nvGrpSpPr>
        <p:grpSpPr>
          <a:xfrm rot="4253884">
            <a:off x="5117411" y="527007"/>
            <a:ext cx="3509516" cy="3507868"/>
            <a:chOff x="7804870" y="2682313"/>
            <a:chExt cx="720119" cy="719781"/>
          </a:xfrm>
        </p:grpSpPr>
        <p:sp>
          <p:nvSpPr>
            <p:cNvPr id="5" name="Google Shape;719;p40"/>
            <p:cNvSpPr/>
            <p:nvPr/>
          </p:nvSpPr>
          <p:spPr>
            <a:xfrm>
              <a:off x="7804870" y="2922841"/>
              <a:ext cx="256443" cy="407568"/>
            </a:xfrm>
            <a:custGeom>
              <a:avLst/>
              <a:gdLst/>
              <a:ahLst/>
              <a:cxnLst/>
              <a:rect l="l" t="t" r="r" b="b"/>
              <a:pathLst>
                <a:path w="376" h="598" extrusionOk="0">
                  <a:moveTo>
                    <a:pt x="242" y="519"/>
                  </a:moveTo>
                  <a:cubicBezTo>
                    <a:pt x="234" y="513"/>
                    <a:pt x="229" y="503"/>
                    <a:pt x="228" y="493"/>
                  </a:cubicBezTo>
                  <a:cubicBezTo>
                    <a:pt x="227" y="477"/>
                    <a:pt x="233" y="460"/>
                    <a:pt x="244" y="445"/>
                  </a:cubicBezTo>
                  <a:cubicBezTo>
                    <a:pt x="255" y="430"/>
                    <a:pt x="269" y="420"/>
                    <a:pt x="284" y="416"/>
                  </a:cubicBezTo>
                  <a:cubicBezTo>
                    <a:pt x="294" y="413"/>
                    <a:pt x="305" y="415"/>
                    <a:pt x="313" y="421"/>
                  </a:cubicBezTo>
                  <a:cubicBezTo>
                    <a:pt x="316" y="424"/>
                    <a:pt x="319" y="427"/>
                    <a:pt x="321" y="430"/>
                  </a:cubicBezTo>
                  <a:cubicBezTo>
                    <a:pt x="326" y="437"/>
                    <a:pt x="335" y="437"/>
                    <a:pt x="340" y="430"/>
                  </a:cubicBezTo>
                  <a:cubicBezTo>
                    <a:pt x="372" y="386"/>
                    <a:pt x="372" y="386"/>
                    <a:pt x="372" y="386"/>
                  </a:cubicBezTo>
                  <a:cubicBezTo>
                    <a:pt x="376" y="381"/>
                    <a:pt x="375" y="374"/>
                    <a:pt x="370" y="371"/>
                  </a:cubicBezTo>
                  <a:cubicBezTo>
                    <a:pt x="313" y="325"/>
                    <a:pt x="276" y="254"/>
                    <a:pt x="276" y="175"/>
                  </a:cubicBezTo>
                  <a:cubicBezTo>
                    <a:pt x="276" y="157"/>
                    <a:pt x="278" y="140"/>
                    <a:pt x="281" y="124"/>
                  </a:cubicBezTo>
                  <a:cubicBezTo>
                    <a:pt x="283" y="118"/>
                    <a:pt x="279" y="112"/>
                    <a:pt x="274" y="111"/>
                  </a:cubicBezTo>
                  <a:cubicBezTo>
                    <a:pt x="177" y="79"/>
                    <a:pt x="177" y="79"/>
                    <a:pt x="177" y="79"/>
                  </a:cubicBezTo>
                  <a:cubicBezTo>
                    <a:pt x="175" y="77"/>
                    <a:pt x="173" y="74"/>
                    <a:pt x="174" y="71"/>
                  </a:cubicBezTo>
                  <a:cubicBezTo>
                    <a:pt x="176" y="64"/>
                    <a:pt x="178" y="58"/>
                    <a:pt x="185" y="56"/>
                  </a:cubicBezTo>
                  <a:cubicBezTo>
                    <a:pt x="189" y="55"/>
                    <a:pt x="193" y="55"/>
                    <a:pt x="197" y="54"/>
                  </a:cubicBezTo>
                  <a:cubicBezTo>
                    <a:pt x="209" y="50"/>
                    <a:pt x="215" y="38"/>
                    <a:pt x="208" y="27"/>
                  </a:cubicBezTo>
                  <a:cubicBezTo>
                    <a:pt x="201" y="16"/>
                    <a:pt x="189" y="9"/>
                    <a:pt x="177" y="5"/>
                  </a:cubicBezTo>
                  <a:cubicBezTo>
                    <a:pt x="165" y="1"/>
                    <a:pt x="151" y="0"/>
                    <a:pt x="139" y="5"/>
                  </a:cubicBezTo>
                  <a:cubicBezTo>
                    <a:pt x="127" y="9"/>
                    <a:pt x="124" y="23"/>
                    <a:pt x="132" y="32"/>
                  </a:cubicBezTo>
                  <a:cubicBezTo>
                    <a:pt x="135" y="36"/>
                    <a:pt x="138" y="38"/>
                    <a:pt x="140" y="42"/>
                  </a:cubicBezTo>
                  <a:cubicBezTo>
                    <a:pt x="145" y="48"/>
                    <a:pt x="143" y="54"/>
                    <a:pt x="141" y="60"/>
                  </a:cubicBezTo>
                  <a:cubicBezTo>
                    <a:pt x="140" y="63"/>
                    <a:pt x="136" y="65"/>
                    <a:pt x="133" y="65"/>
                  </a:cubicBezTo>
                  <a:cubicBezTo>
                    <a:pt x="32" y="32"/>
                    <a:pt x="32" y="32"/>
                    <a:pt x="32" y="32"/>
                  </a:cubicBezTo>
                  <a:cubicBezTo>
                    <a:pt x="26" y="30"/>
                    <a:pt x="19" y="34"/>
                    <a:pt x="17" y="40"/>
                  </a:cubicBezTo>
                  <a:cubicBezTo>
                    <a:pt x="6" y="83"/>
                    <a:pt x="0" y="128"/>
                    <a:pt x="0" y="175"/>
                  </a:cubicBezTo>
                  <a:cubicBezTo>
                    <a:pt x="0" y="345"/>
                    <a:pt x="81" y="497"/>
                    <a:pt x="207" y="594"/>
                  </a:cubicBezTo>
                  <a:cubicBezTo>
                    <a:pt x="212" y="598"/>
                    <a:pt x="219" y="597"/>
                    <a:pt x="223" y="591"/>
                  </a:cubicBezTo>
                  <a:cubicBezTo>
                    <a:pt x="259" y="542"/>
                    <a:pt x="259" y="542"/>
                    <a:pt x="259" y="542"/>
                  </a:cubicBezTo>
                  <a:cubicBezTo>
                    <a:pt x="264" y="535"/>
                    <a:pt x="260" y="526"/>
                    <a:pt x="253" y="524"/>
                  </a:cubicBezTo>
                  <a:cubicBezTo>
                    <a:pt x="249" y="523"/>
                    <a:pt x="245" y="521"/>
                    <a:pt x="242" y="519"/>
                  </a:cubicBezTo>
                  <a:close/>
                </a:path>
              </a:pathLst>
            </a:cu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6" name="Google Shape;720;p40"/>
            <p:cNvSpPr/>
            <p:nvPr/>
          </p:nvSpPr>
          <p:spPr>
            <a:xfrm>
              <a:off x="7823833" y="2682313"/>
              <a:ext cx="377215" cy="304549"/>
            </a:xfrm>
            <a:custGeom>
              <a:avLst/>
              <a:gdLst/>
              <a:ahLst/>
              <a:cxnLst/>
              <a:rect l="l" t="t" r="r" b="b"/>
              <a:pathLst>
                <a:path w="553" h="447" extrusionOk="0">
                  <a:moveTo>
                    <a:pt x="84" y="362"/>
                  </a:moveTo>
                  <a:cubicBezTo>
                    <a:pt x="87" y="352"/>
                    <a:pt x="95" y="344"/>
                    <a:pt x="105" y="340"/>
                  </a:cubicBezTo>
                  <a:cubicBezTo>
                    <a:pt x="119" y="335"/>
                    <a:pt x="137" y="335"/>
                    <a:pt x="154" y="341"/>
                  </a:cubicBezTo>
                  <a:cubicBezTo>
                    <a:pt x="172" y="346"/>
                    <a:pt x="187" y="357"/>
                    <a:pt x="195" y="370"/>
                  </a:cubicBezTo>
                  <a:cubicBezTo>
                    <a:pt x="201" y="379"/>
                    <a:pt x="202" y="390"/>
                    <a:pt x="199" y="399"/>
                  </a:cubicBezTo>
                  <a:cubicBezTo>
                    <a:pt x="198" y="403"/>
                    <a:pt x="196" y="407"/>
                    <a:pt x="193" y="410"/>
                  </a:cubicBezTo>
                  <a:cubicBezTo>
                    <a:pt x="188" y="416"/>
                    <a:pt x="191" y="425"/>
                    <a:pt x="199" y="428"/>
                  </a:cubicBezTo>
                  <a:cubicBezTo>
                    <a:pt x="250" y="445"/>
                    <a:pt x="250" y="445"/>
                    <a:pt x="250" y="445"/>
                  </a:cubicBezTo>
                  <a:cubicBezTo>
                    <a:pt x="256" y="447"/>
                    <a:pt x="263" y="444"/>
                    <a:pt x="265" y="438"/>
                  </a:cubicBezTo>
                  <a:cubicBezTo>
                    <a:pt x="298" y="352"/>
                    <a:pt x="377" y="288"/>
                    <a:pt x="472" y="277"/>
                  </a:cubicBezTo>
                  <a:cubicBezTo>
                    <a:pt x="478" y="277"/>
                    <a:pt x="482" y="272"/>
                    <a:pt x="482" y="266"/>
                  </a:cubicBezTo>
                  <a:cubicBezTo>
                    <a:pt x="482" y="165"/>
                    <a:pt x="482" y="165"/>
                    <a:pt x="482" y="165"/>
                  </a:cubicBezTo>
                  <a:cubicBezTo>
                    <a:pt x="483" y="162"/>
                    <a:pt x="486" y="159"/>
                    <a:pt x="489" y="159"/>
                  </a:cubicBezTo>
                  <a:cubicBezTo>
                    <a:pt x="496" y="158"/>
                    <a:pt x="502" y="159"/>
                    <a:pt x="507" y="165"/>
                  </a:cubicBezTo>
                  <a:cubicBezTo>
                    <a:pt x="509" y="168"/>
                    <a:pt x="511" y="172"/>
                    <a:pt x="513" y="176"/>
                  </a:cubicBezTo>
                  <a:cubicBezTo>
                    <a:pt x="520" y="186"/>
                    <a:pt x="533" y="187"/>
                    <a:pt x="541" y="178"/>
                  </a:cubicBezTo>
                  <a:cubicBezTo>
                    <a:pt x="549" y="168"/>
                    <a:pt x="553" y="154"/>
                    <a:pt x="552" y="141"/>
                  </a:cubicBezTo>
                  <a:cubicBezTo>
                    <a:pt x="553" y="128"/>
                    <a:pt x="549" y="115"/>
                    <a:pt x="541" y="105"/>
                  </a:cubicBezTo>
                  <a:cubicBezTo>
                    <a:pt x="533" y="95"/>
                    <a:pt x="520" y="96"/>
                    <a:pt x="513" y="107"/>
                  </a:cubicBezTo>
                  <a:cubicBezTo>
                    <a:pt x="511" y="111"/>
                    <a:pt x="509" y="114"/>
                    <a:pt x="507" y="118"/>
                  </a:cubicBezTo>
                  <a:cubicBezTo>
                    <a:pt x="502" y="124"/>
                    <a:pt x="496" y="124"/>
                    <a:pt x="489" y="124"/>
                  </a:cubicBezTo>
                  <a:cubicBezTo>
                    <a:pt x="486" y="124"/>
                    <a:pt x="483" y="121"/>
                    <a:pt x="482" y="118"/>
                  </a:cubicBezTo>
                  <a:cubicBezTo>
                    <a:pt x="482" y="12"/>
                    <a:pt x="482" y="12"/>
                    <a:pt x="482" y="12"/>
                  </a:cubicBezTo>
                  <a:cubicBezTo>
                    <a:pt x="482" y="5"/>
                    <a:pt x="477" y="0"/>
                    <a:pt x="470" y="0"/>
                  </a:cubicBezTo>
                  <a:cubicBezTo>
                    <a:pt x="253" y="12"/>
                    <a:pt x="71" y="155"/>
                    <a:pt x="2" y="352"/>
                  </a:cubicBezTo>
                  <a:cubicBezTo>
                    <a:pt x="0" y="358"/>
                    <a:pt x="3" y="364"/>
                    <a:pt x="9" y="366"/>
                  </a:cubicBezTo>
                  <a:cubicBezTo>
                    <a:pt x="68" y="385"/>
                    <a:pt x="68" y="385"/>
                    <a:pt x="68" y="385"/>
                  </a:cubicBezTo>
                  <a:cubicBezTo>
                    <a:pt x="75" y="388"/>
                    <a:pt x="83" y="382"/>
                    <a:pt x="82" y="374"/>
                  </a:cubicBezTo>
                  <a:cubicBezTo>
                    <a:pt x="82" y="370"/>
                    <a:pt x="83" y="366"/>
                    <a:pt x="84" y="362"/>
                  </a:cubicBezTo>
                  <a:close/>
                </a:path>
              </a:pathLst>
            </a:cu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7" name="Google Shape;721;p40"/>
            <p:cNvSpPr/>
            <p:nvPr/>
          </p:nvSpPr>
          <p:spPr>
            <a:xfrm>
              <a:off x="8277575" y="2932985"/>
              <a:ext cx="247414" cy="390661"/>
            </a:xfrm>
            <a:custGeom>
              <a:avLst/>
              <a:gdLst/>
              <a:ahLst/>
              <a:cxnLst/>
              <a:rect l="l" t="t" r="r" b="b"/>
              <a:pathLst>
                <a:path w="363" h="573" extrusionOk="0">
                  <a:moveTo>
                    <a:pt x="268" y="20"/>
                  </a:moveTo>
                  <a:cubicBezTo>
                    <a:pt x="261" y="23"/>
                    <a:pt x="258" y="32"/>
                    <a:pt x="263" y="38"/>
                  </a:cubicBezTo>
                  <a:cubicBezTo>
                    <a:pt x="266" y="42"/>
                    <a:pt x="268" y="45"/>
                    <a:pt x="269" y="49"/>
                  </a:cubicBezTo>
                  <a:cubicBezTo>
                    <a:pt x="272" y="59"/>
                    <a:pt x="270" y="70"/>
                    <a:pt x="265" y="79"/>
                  </a:cubicBezTo>
                  <a:cubicBezTo>
                    <a:pt x="256" y="92"/>
                    <a:pt x="242" y="102"/>
                    <a:pt x="224" y="107"/>
                  </a:cubicBezTo>
                  <a:cubicBezTo>
                    <a:pt x="207" y="113"/>
                    <a:pt x="189" y="114"/>
                    <a:pt x="174" y="108"/>
                  </a:cubicBezTo>
                  <a:cubicBezTo>
                    <a:pt x="165" y="104"/>
                    <a:pt x="157" y="96"/>
                    <a:pt x="154" y="86"/>
                  </a:cubicBezTo>
                  <a:cubicBezTo>
                    <a:pt x="153" y="83"/>
                    <a:pt x="152" y="79"/>
                    <a:pt x="152" y="75"/>
                  </a:cubicBezTo>
                  <a:cubicBezTo>
                    <a:pt x="152" y="67"/>
                    <a:pt x="145" y="60"/>
                    <a:pt x="137" y="63"/>
                  </a:cubicBezTo>
                  <a:cubicBezTo>
                    <a:pt x="85" y="80"/>
                    <a:pt x="85" y="80"/>
                    <a:pt x="85" y="80"/>
                  </a:cubicBezTo>
                  <a:cubicBezTo>
                    <a:pt x="80" y="82"/>
                    <a:pt x="76" y="88"/>
                    <a:pt x="78" y="94"/>
                  </a:cubicBezTo>
                  <a:cubicBezTo>
                    <a:pt x="84" y="115"/>
                    <a:pt x="87" y="137"/>
                    <a:pt x="87" y="160"/>
                  </a:cubicBezTo>
                  <a:cubicBezTo>
                    <a:pt x="87" y="233"/>
                    <a:pt x="55" y="299"/>
                    <a:pt x="5" y="345"/>
                  </a:cubicBezTo>
                  <a:cubicBezTo>
                    <a:pt x="0" y="349"/>
                    <a:pt x="0" y="356"/>
                    <a:pt x="3" y="361"/>
                  </a:cubicBezTo>
                  <a:cubicBezTo>
                    <a:pt x="63" y="443"/>
                    <a:pt x="63" y="443"/>
                    <a:pt x="63" y="443"/>
                  </a:cubicBezTo>
                  <a:cubicBezTo>
                    <a:pt x="63" y="446"/>
                    <a:pt x="63" y="449"/>
                    <a:pt x="61" y="452"/>
                  </a:cubicBezTo>
                  <a:cubicBezTo>
                    <a:pt x="55" y="456"/>
                    <a:pt x="50" y="459"/>
                    <a:pt x="43" y="457"/>
                  </a:cubicBezTo>
                  <a:cubicBezTo>
                    <a:pt x="39" y="456"/>
                    <a:pt x="35" y="453"/>
                    <a:pt x="32" y="452"/>
                  </a:cubicBezTo>
                  <a:cubicBezTo>
                    <a:pt x="20" y="447"/>
                    <a:pt x="8" y="454"/>
                    <a:pt x="7" y="467"/>
                  </a:cubicBezTo>
                  <a:cubicBezTo>
                    <a:pt x="6" y="479"/>
                    <a:pt x="12" y="493"/>
                    <a:pt x="20" y="503"/>
                  </a:cubicBezTo>
                  <a:cubicBezTo>
                    <a:pt x="27" y="513"/>
                    <a:pt x="38" y="523"/>
                    <a:pt x="50" y="526"/>
                  </a:cubicBezTo>
                  <a:cubicBezTo>
                    <a:pt x="62" y="529"/>
                    <a:pt x="73" y="520"/>
                    <a:pt x="72" y="507"/>
                  </a:cubicBezTo>
                  <a:cubicBezTo>
                    <a:pt x="72" y="503"/>
                    <a:pt x="71" y="499"/>
                    <a:pt x="70" y="495"/>
                  </a:cubicBezTo>
                  <a:cubicBezTo>
                    <a:pt x="70" y="487"/>
                    <a:pt x="75" y="484"/>
                    <a:pt x="81" y="480"/>
                  </a:cubicBezTo>
                  <a:cubicBezTo>
                    <a:pt x="84" y="478"/>
                    <a:pt x="88" y="479"/>
                    <a:pt x="90" y="481"/>
                  </a:cubicBezTo>
                  <a:cubicBezTo>
                    <a:pt x="153" y="566"/>
                    <a:pt x="153" y="566"/>
                    <a:pt x="153" y="566"/>
                  </a:cubicBezTo>
                  <a:cubicBezTo>
                    <a:pt x="156" y="572"/>
                    <a:pt x="164" y="573"/>
                    <a:pt x="169" y="569"/>
                  </a:cubicBezTo>
                  <a:cubicBezTo>
                    <a:pt x="287" y="472"/>
                    <a:pt x="363" y="324"/>
                    <a:pt x="363" y="160"/>
                  </a:cubicBezTo>
                  <a:cubicBezTo>
                    <a:pt x="363" y="107"/>
                    <a:pt x="355" y="57"/>
                    <a:pt x="341" y="9"/>
                  </a:cubicBezTo>
                  <a:cubicBezTo>
                    <a:pt x="339" y="3"/>
                    <a:pt x="333" y="0"/>
                    <a:pt x="327" y="1"/>
                  </a:cubicBezTo>
                  <a:lnTo>
                    <a:pt x="268" y="20"/>
                  </a:lnTo>
                  <a:close/>
                </a:path>
              </a:pathLst>
            </a:cu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8" name="Google Shape;722;p40"/>
            <p:cNvSpPr/>
            <p:nvPr/>
          </p:nvSpPr>
          <p:spPr>
            <a:xfrm>
              <a:off x="8160595" y="2682313"/>
              <a:ext cx="336357" cy="315595"/>
            </a:xfrm>
            <a:custGeom>
              <a:avLst/>
              <a:gdLst/>
              <a:ahLst/>
              <a:cxnLst/>
              <a:rect l="l" t="t" r="r" b="b"/>
              <a:pathLst>
                <a:path w="493" h="463" extrusionOk="0">
                  <a:moveTo>
                    <a:pt x="27" y="81"/>
                  </a:moveTo>
                  <a:cubicBezTo>
                    <a:pt x="37" y="81"/>
                    <a:pt x="47" y="86"/>
                    <a:pt x="54" y="94"/>
                  </a:cubicBezTo>
                  <a:cubicBezTo>
                    <a:pt x="64" y="106"/>
                    <a:pt x="69" y="123"/>
                    <a:pt x="69" y="141"/>
                  </a:cubicBezTo>
                  <a:cubicBezTo>
                    <a:pt x="69" y="160"/>
                    <a:pt x="64" y="177"/>
                    <a:pt x="54" y="189"/>
                  </a:cubicBezTo>
                  <a:cubicBezTo>
                    <a:pt x="47" y="197"/>
                    <a:pt x="37" y="202"/>
                    <a:pt x="27" y="202"/>
                  </a:cubicBezTo>
                  <a:cubicBezTo>
                    <a:pt x="23" y="202"/>
                    <a:pt x="19" y="201"/>
                    <a:pt x="15" y="200"/>
                  </a:cubicBezTo>
                  <a:cubicBezTo>
                    <a:pt x="8" y="197"/>
                    <a:pt x="0" y="202"/>
                    <a:pt x="0" y="210"/>
                  </a:cubicBezTo>
                  <a:cubicBezTo>
                    <a:pt x="0" y="265"/>
                    <a:pt x="0" y="265"/>
                    <a:pt x="0" y="265"/>
                  </a:cubicBezTo>
                  <a:cubicBezTo>
                    <a:pt x="0" y="271"/>
                    <a:pt x="5" y="276"/>
                    <a:pt x="11" y="276"/>
                  </a:cubicBezTo>
                  <a:cubicBezTo>
                    <a:pt x="107" y="281"/>
                    <a:pt x="189" y="340"/>
                    <a:pt x="227" y="423"/>
                  </a:cubicBezTo>
                  <a:cubicBezTo>
                    <a:pt x="230" y="429"/>
                    <a:pt x="236" y="432"/>
                    <a:pt x="241" y="430"/>
                  </a:cubicBezTo>
                  <a:cubicBezTo>
                    <a:pt x="338" y="398"/>
                    <a:pt x="338" y="398"/>
                    <a:pt x="338" y="398"/>
                  </a:cubicBezTo>
                  <a:cubicBezTo>
                    <a:pt x="341" y="399"/>
                    <a:pt x="344" y="400"/>
                    <a:pt x="346" y="403"/>
                  </a:cubicBezTo>
                  <a:cubicBezTo>
                    <a:pt x="348" y="410"/>
                    <a:pt x="350" y="416"/>
                    <a:pt x="345" y="422"/>
                  </a:cubicBezTo>
                  <a:cubicBezTo>
                    <a:pt x="343" y="425"/>
                    <a:pt x="339" y="428"/>
                    <a:pt x="337" y="431"/>
                  </a:cubicBezTo>
                  <a:cubicBezTo>
                    <a:pt x="329" y="441"/>
                    <a:pt x="332" y="454"/>
                    <a:pt x="344" y="459"/>
                  </a:cubicBezTo>
                  <a:cubicBezTo>
                    <a:pt x="355" y="463"/>
                    <a:pt x="369" y="462"/>
                    <a:pt x="382" y="458"/>
                  </a:cubicBezTo>
                  <a:cubicBezTo>
                    <a:pt x="394" y="454"/>
                    <a:pt x="406" y="447"/>
                    <a:pt x="413" y="436"/>
                  </a:cubicBezTo>
                  <a:cubicBezTo>
                    <a:pt x="420" y="426"/>
                    <a:pt x="414" y="413"/>
                    <a:pt x="402" y="410"/>
                  </a:cubicBezTo>
                  <a:cubicBezTo>
                    <a:pt x="398" y="409"/>
                    <a:pt x="394" y="408"/>
                    <a:pt x="390" y="407"/>
                  </a:cubicBezTo>
                  <a:cubicBezTo>
                    <a:pt x="383" y="405"/>
                    <a:pt x="380" y="399"/>
                    <a:pt x="379" y="393"/>
                  </a:cubicBezTo>
                  <a:cubicBezTo>
                    <a:pt x="378" y="389"/>
                    <a:pt x="380" y="386"/>
                    <a:pt x="382" y="384"/>
                  </a:cubicBezTo>
                  <a:cubicBezTo>
                    <a:pt x="483" y="351"/>
                    <a:pt x="483" y="351"/>
                    <a:pt x="483" y="351"/>
                  </a:cubicBezTo>
                  <a:cubicBezTo>
                    <a:pt x="489" y="349"/>
                    <a:pt x="493" y="342"/>
                    <a:pt x="490" y="336"/>
                  </a:cubicBezTo>
                  <a:cubicBezTo>
                    <a:pt x="415" y="143"/>
                    <a:pt x="230" y="5"/>
                    <a:pt x="11" y="0"/>
                  </a:cubicBezTo>
                  <a:cubicBezTo>
                    <a:pt x="5" y="0"/>
                    <a:pt x="0" y="5"/>
                    <a:pt x="0" y="11"/>
                  </a:cubicBezTo>
                  <a:cubicBezTo>
                    <a:pt x="0" y="72"/>
                    <a:pt x="0" y="72"/>
                    <a:pt x="0" y="72"/>
                  </a:cubicBezTo>
                  <a:cubicBezTo>
                    <a:pt x="0" y="80"/>
                    <a:pt x="8" y="86"/>
                    <a:pt x="15" y="83"/>
                  </a:cubicBezTo>
                  <a:cubicBezTo>
                    <a:pt x="19" y="82"/>
                    <a:pt x="23" y="81"/>
                    <a:pt x="27" y="81"/>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dirty="0">
                <a:solidFill>
                  <a:schemeClr val="dk1"/>
                </a:solidFill>
                <a:latin typeface="Calibri"/>
                <a:ea typeface="Calibri"/>
                <a:cs typeface="Calibri"/>
                <a:sym typeface="Calibri"/>
              </a:endParaRPr>
            </a:p>
          </p:txBody>
        </p:sp>
        <p:sp>
          <p:nvSpPr>
            <p:cNvPr id="9" name="Google Shape;723;p40"/>
            <p:cNvSpPr/>
            <p:nvPr/>
          </p:nvSpPr>
          <p:spPr>
            <a:xfrm>
              <a:off x="7965147" y="3183207"/>
              <a:ext cx="408594" cy="218887"/>
            </a:xfrm>
            <a:custGeom>
              <a:avLst/>
              <a:gdLst/>
              <a:ahLst/>
              <a:cxnLst/>
              <a:rect l="l" t="t" r="r" b="b"/>
              <a:pathLst>
                <a:path w="599" h="321" extrusionOk="0">
                  <a:moveTo>
                    <a:pt x="532" y="171"/>
                  </a:moveTo>
                  <a:cubicBezTo>
                    <a:pt x="524" y="177"/>
                    <a:pt x="513" y="179"/>
                    <a:pt x="503" y="176"/>
                  </a:cubicBezTo>
                  <a:cubicBezTo>
                    <a:pt x="488" y="172"/>
                    <a:pt x="474" y="162"/>
                    <a:pt x="463" y="147"/>
                  </a:cubicBezTo>
                  <a:cubicBezTo>
                    <a:pt x="452" y="132"/>
                    <a:pt x="446" y="115"/>
                    <a:pt x="447" y="99"/>
                  </a:cubicBezTo>
                  <a:cubicBezTo>
                    <a:pt x="448" y="89"/>
                    <a:pt x="453" y="79"/>
                    <a:pt x="461" y="73"/>
                  </a:cubicBezTo>
                  <a:cubicBezTo>
                    <a:pt x="464" y="71"/>
                    <a:pt x="468" y="69"/>
                    <a:pt x="472" y="68"/>
                  </a:cubicBezTo>
                  <a:cubicBezTo>
                    <a:pt x="479" y="66"/>
                    <a:pt x="483" y="57"/>
                    <a:pt x="478" y="50"/>
                  </a:cubicBezTo>
                  <a:cubicBezTo>
                    <a:pt x="446" y="6"/>
                    <a:pt x="446" y="6"/>
                    <a:pt x="446" y="6"/>
                  </a:cubicBezTo>
                  <a:cubicBezTo>
                    <a:pt x="442" y="1"/>
                    <a:pt x="436" y="0"/>
                    <a:pt x="431" y="3"/>
                  </a:cubicBezTo>
                  <a:cubicBezTo>
                    <a:pt x="391" y="29"/>
                    <a:pt x="344" y="44"/>
                    <a:pt x="293" y="44"/>
                  </a:cubicBezTo>
                  <a:cubicBezTo>
                    <a:pt x="248" y="44"/>
                    <a:pt x="205" y="32"/>
                    <a:pt x="168" y="11"/>
                  </a:cubicBezTo>
                  <a:cubicBezTo>
                    <a:pt x="163" y="8"/>
                    <a:pt x="157" y="10"/>
                    <a:pt x="154" y="15"/>
                  </a:cubicBezTo>
                  <a:cubicBezTo>
                    <a:pt x="94" y="97"/>
                    <a:pt x="94" y="97"/>
                    <a:pt x="94" y="97"/>
                  </a:cubicBezTo>
                  <a:cubicBezTo>
                    <a:pt x="91" y="98"/>
                    <a:pt x="88" y="99"/>
                    <a:pt x="85" y="97"/>
                  </a:cubicBezTo>
                  <a:cubicBezTo>
                    <a:pt x="79" y="93"/>
                    <a:pt x="74" y="90"/>
                    <a:pt x="74" y="82"/>
                  </a:cubicBezTo>
                  <a:cubicBezTo>
                    <a:pt x="74" y="78"/>
                    <a:pt x="75" y="74"/>
                    <a:pt x="76" y="70"/>
                  </a:cubicBezTo>
                  <a:cubicBezTo>
                    <a:pt x="77" y="57"/>
                    <a:pt x="66" y="48"/>
                    <a:pt x="54" y="51"/>
                  </a:cubicBezTo>
                  <a:cubicBezTo>
                    <a:pt x="42" y="54"/>
                    <a:pt x="31" y="64"/>
                    <a:pt x="24" y="74"/>
                  </a:cubicBezTo>
                  <a:cubicBezTo>
                    <a:pt x="16" y="85"/>
                    <a:pt x="10" y="98"/>
                    <a:pt x="11" y="110"/>
                  </a:cubicBezTo>
                  <a:cubicBezTo>
                    <a:pt x="12" y="123"/>
                    <a:pt x="24" y="130"/>
                    <a:pt x="35" y="125"/>
                  </a:cubicBezTo>
                  <a:cubicBezTo>
                    <a:pt x="39" y="124"/>
                    <a:pt x="43" y="121"/>
                    <a:pt x="47" y="120"/>
                  </a:cubicBezTo>
                  <a:cubicBezTo>
                    <a:pt x="54" y="118"/>
                    <a:pt x="59" y="121"/>
                    <a:pt x="64" y="125"/>
                  </a:cubicBezTo>
                  <a:cubicBezTo>
                    <a:pt x="67" y="128"/>
                    <a:pt x="67" y="131"/>
                    <a:pt x="67" y="135"/>
                  </a:cubicBezTo>
                  <a:cubicBezTo>
                    <a:pt x="4" y="220"/>
                    <a:pt x="4" y="220"/>
                    <a:pt x="4" y="220"/>
                  </a:cubicBezTo>
                  <a:cubicBezTo>
                    <a:pt x="0" y="226"/>
                    <a:pt x="2" y="233"/>
                    <a:pt x="7" y="237"/>
                  </a:cubicBezTo>
                  <a:cubicBezTo>
                    <a:pt x="90" y="290"/>
                    <a:pt x="188" y="321"/>
                    <a:pt x="293" y="321"/>
                  </a:cubicBezTo>
                  <a:cubicBezTo>
                    <a:pt x="404" y="321"/>
                    <a:pt x="507" y="286"/>
                    <a:pt x="593" y="227"/>
                  </a:cubicBezTo>
                  <a:cubicBezTo>
                    <a:pt x="598" y="224"/>
                    <a:pt x="599" y="216"/>
                    <a:pt x="595" y="211"/>
                  </a:cubicBezTo>
                  <a:cubicBezTo>
                    <a:pt x="559" y="162"/>
                    <a:pt x="559" y="162"/>
                    <a:pt x="559" y="162"/>
                  </a:cubicBezTo>
                  <a:cubicBezTo>
                    <a:pt x="555" y="155"/>
                    <a:pt x="545" y="156"/>
                    <a:pt x="541" y="162"/>
                  </a:cubicBezTo>
                  <a:cubicBezTo>
                    <a:pt x="538" y="166"/>
                    <a:pt x="535" y="169"/>
                    <a:pt x="532" y="171"/>
                  </a:cubicBezTo>
                  <a:close/>
                </a:path>
              </a:pathLst>
            </a:cu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11" name="TextBox 10"/>
          <p:cNvSpPr txBox="1"/>
          <p:nvPr/>
        </p:nvSpPr>
        <p:spPr>
          <a:xfrm rot="2293394">
            <a:off x="6936901" y="1063951"/>
            <a:ext cx="1292816" cy="657212"/>
          </a:xfrm>
          <a:custGeom>
            <a:avLst/>
            <a:gdLst>
              <a:gd name="connsiteX0" fmla="*/ 0 w 1216184"/>
              <a:gd name="connsiteY0" fmla="*/ 0 h 307777"/>
              <a:gd name="connsiteX1" fmla="*/ 1216184 w 1216184"/>
              <a:gd name="connsiteY1" fmla="*/ 0 h 307777"/>
              <a:gd name="connsiteX2" fmla="*/ 1216184 w 1216184"/>
              <a:gd name="connsiteY2" fmla="*/ 307777 h 307777"/>
              <a:gd name="connsiteX3" fmla="*/ 0 w 1216184"/>
              <a:gd name="connsiteY3" fmla="*/ 307777 h 307777"/>
              <a:gd name="connsiteX4" fmla="*/ 0 w 1216184"/>
              <a:gd name="connsiteY4" fmla="*/ 0 h 307777"/>
              <a:gd name="connsiteX0" fmla="*/ 0 w 1216184"/>
              <a:gd name="connsiteY0" fmla="*/ 0 h 510190"/>
              <a:gd name="connsiteX1" fmla="*/ 1216184 w 1216184"/>
              <a:gd name="connsiteY1" fmla="*/ 0 h 510190"/>
              <a:gd name="connsiteX2" fmla="*/ 1006095 w 1216184"/>
              <a:gd name="connsiteY2" fmla="*/ 510190 h 510190"/>
              <a:gd name="connsiteX3" fmla="*/ 0 w 1216184"/>
              <a:gd name="connsiteY3" fmla="*/ 307777 h 510190"/>
              <a:gd name="connsiteX4" fmla="*/ 0 w 1216184"/>
              <a:gd name="connsiteY4" fmla="*/ 0 h 510190"/>
              <a:gd name="connsiteX0" fmla="*/ 0 w 1186262"/>
              <a:gd name="connsiteY0" fmla="*/ 0 h 510190"/>
              <a:gd name="connsiteX1" fmla="*/ 1186262 w 1186262"/>
              <a:gd name="connsiteY1" fmla="*/ 208319 h 510190"/>
              <a:gd name="connsiteX2" fmla="*/ 1006095 w 1186262"/>
              <a:gd name="connsiteY2" fmla="*/ 510190 h 510190"/>
              <a:gd name="connsiteX3" fmla="*/ 0 w 1186262"/>
              <a:gd name="connsiteY3" fmla="*/ 307777 h 510190"/>
              <a:gd name="connsiteX4" fmla="*/ 0 w 1186262"/>
              <a:gd name="connsiteY4" fmla="*/ 0 h 510190"/>
              <a:gd name="connsiteX0" fmla="*/ 0 w 1186262"/>
              <a:gd name="connsiteY0" fmla="*/ 29411 h 539601"/>
              <a:gd name="connsiteX1" fmla="*/ 1186262 w 1186262"/>
              <a:gd name="connsiteY1" fmla="*/ 237730 h 539601"/>
              <a:gd name="connsiteX2" fmla="*/ 1006095 w 1186262"/>
              <a:gd name="connsiteY2" fmla="*/ 539601 h 539601"/>
              <a:gd name="connsiteX3" fmla="*/ 0 w 1186262"/>
              <a:gd name="connsiteY3" fmla="*/ 337188 h 539601"/>
              <a:gd name="connsiteX4" fmla="*/ 0 w 1186262"/>
              <a:gd name="connsiteY4" fmla="*/ 29411 h 539601"/>
              <a:gd name="connsiteX0" fmla="*/ 0 w 1186262"/>
              <a:gd name="connsiteY0" fmla="*/ 59285 h 569475"/>
              <a:gd name="connsiteX1" fmla="*/ 1186262 w 1186262"/>
              <a:gd name="connsiteY1" fmla="*/ 267604 h 569475"/>
              <a:gd name="connsiteX2" fmla="*/ 1006095 w 1186262"/>
              <a:gd name="connsiteY2" fmla="*/ 569475 h 569475"/>
              <a:gd name="connsiteX3" fmla="*/ 0 w 1186262"/>
              <a:gd name="connsiteY3" fmla="*/ 367062 h 569475"/>
              <a:gd name="connsiteX4" fmla="*/ 0 w 1186262"/>
              <a:gd name="connsiteY4" fmla="*/ 59285 h 569475"/>
              <a:gd name="connsiteX0" fmla="*/ 0 w 1292816"/>
              <a:gd name="connsiteY0" fmla="*/ 0 h 657212"/>
              <a:gd name="connsiteX1" fmla="*/ 1292816 w 1292816"/>
              <a:gd name="connsiteY1" fmla="*/ 355341 h 657212"/>
              <a:gd name="connsiteX2" fmla="*/ 1112649 w 1292816"/>
              <a:gd name="connsiteY2" fmla="*/ 657212 h 657212"/>
              <a:gd name="connsiteX3" fmla="*/ 106554 w 1292816"/>
              <a:gd name="connsiteY3" fmla="*/ 454799 h 657212"/>
              <a:gd name="connsiteX4" fmla="*/ 0 w 1292816"/>
              <a:gd name="connsiteY4" fmla="*/ 0 h 657212"/>
              <a:gd name="connsiteX0" fmla="*/ 0 w 1292816"/>
              <a:gd name="connsiteY0" fmla="*/ 0 h 657212"/>
              <a:gd name="connsiteX1" fmla="*/ 1292816 w 1292816"/>
              <a:gd name="connsiteY1" fmla="*/ 355341 h 657212"/>
              <a:gd name="connsiteX2" fmla="*/ 1112649 w 1292816"/>
              <a:gd name="connsiteY2" fmla="*/ 657212 h 657212"/>
              <a:gd name="connsiteX3" fmla="*/ 220877 w 1292816"/>
              <a:gd name="connsiteY3" fmla="*/ 623415 h 657212"/>
              <a:gd name="connsiteX4" fmla="*/ 0 w 1292816"/>
              <a:gd name="connsiteY4" fmla="*/ 0 h 657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816" h="657212">
                <a:moveTo>
                  <a:pt x="0" y="0"/>
                </a:moveTo>
                <a:cubicBezTo>
                  <a:pt x="395421" y="69440"/>
                  <a:pt x="932366" y="-138859"/>
                  <a:pt x="1292816" y="355341"/>
                </a:cubicBezTo>
                <a:lnTo>
                  <a:pt x="1112649" y="657212"/>
                </a:lnTo>
                <a:lnTo>
                  <a:pt x="220877" y="623415"/>
                </a:lnTo>
                <a:lnTo>
                  <a:pt x="0" y="0"/>
                </a:lnTo>
                <a:close/>
              </a:path>
            </a:pathLst>
          </a:custGeom>
          <a:noFill/>
        </p:spPr>
        <p:txBody>
          <a:bodyPr wrap="square" lIns="91440" rtlCol="0">
            <a:noAutofit/>
          </a:bodyPr>
          <a:lstStyle/>
          <a:p>
            <a:pPr lvl="0">
              <a:buClr>
                <a:schemeClr val="dk1"/>
              </a:buClr>
              <a:buSzPts val="1400"/>
            </a:pPr>
            <a:r>
              <a:rPr lang="en-US" sz="1600" dirty="0">
                <a:solidFill>
                  <a:schemeClr val="bg1"/>
                </a:solidFill>
                <a:latin typeface="Calibri"/>
                <a:ea typeface="Calibri"/>
                <a:cs typeface="Calibri"/>
                <a:sym typeface="Calibri"/>
              </a:rPr>
              <a:t>Identify</a:t>
            </a:r>
          </a:p>
        </p:txBody>
      </p:sp>
      <p:sp>
        <p:nvSpPr>
          <p:cNvPr id="12" name="TextBox 11"/>
          <p:cNvSpPr txBox="1"/>
          <p:nvPr/>
        </p:nvSpPr>
        <p:spPr>
          <a:xfrm rot="17946773">
            <a:off x="7536940" y="2209814"/>
            <a:ext cx="1292816" cy="644762"/>
          </a:xfrm>
          <a:custGeom>
            <a:avLst/>
            <a:gdLst>
              <a:gd name="connsiteX0" fmla="*/ 0 w 1216184"/>
              <a:gd name="connsiteY0" fmla="*/ 0 h 307777"/>
              <a:gd name="connsiteX1" fmla="*/ 1216184 w 1216184"/>
              <a:gd name="connsiteY1" fmla="*/ 0 h 307777"/>
              <a:gd name="connsiteX2" fmla="*/ 1216184 w 1216184"/>
              <a:gd name="connsiteY2" fmla="*/ 307777 h 307777"/>
              <a:gd name="connsiteX3" fmla="*/ 0 w 1216184"/>
              <a:gd name="connsiteY3" fmla="*/ 307777 h 307777"/>
              <a:gd name="connsiteX4" fmla="*/ 0 w 1216184"/>
              <a:gd name="connsiteY4" fmla="*/ 0 h 307777"/>
              <a:gd name="connsiteX0" fmla="*/ 0 w 1216184"/>
              <a:gd name="connsiteY0" fmla="*/ 0 h 510190"/>
              <a:gd name="connsiteX1" fmla="*/ 1216184 w 1216184"/>
              <a:gd name="connsiteY1" fmla="*/ 0 h 510190"/>
              <a:gd name="connsiteX2" fmla="*/ 1006095 w 1216184"/>
              <a:gd name="connsiteY2" fmla="*/ 510190 h 510190"/>
              <a:gd name="connsiteX3" fmla="*/ 0 w 1216184"/>
              <a:gd name="connsiteY3" fmla="*/ 307777 h 510190"/>
              <a:gd name="connsiteX4" fmla="*/ 0 w 1216184"/>
              <a:gd name="connsiteY4" fmla="*/ 0 h 510190"/>
              <a:gd name="connsiteX0" fmla="*/ 0 w 1186262"/>
              <a:gd name="connsiteY0" fmla="*/ 0 h 510190"/>
              <a:gd name="connsiteX1" fmla="*/ 1186262 w 1186262"/>
              <a:gd name="connsiteY1" fmla="*/ 208319 h 510190"/>
              <a:gd name="connsiteX2" fmla="*/ 1006095 w 1186262"/>
              <a:gd name="connsiteY2" fmla="*/ 510190 h 510190"/>
              <a:gd name="connsiteX3" fmla="*/ 0 w 1186262"/>
              <a:gd name="connsiteY3" fmla="*/ 307777 h 510190"/>
              <a:gd name="connsiteX4" fmla="*/ 0 w 1186262"/>
              <a:gd name="connsiteY4" fmla="*/ 0 h 510190"/>
              <a:gd name="connsiteX0" fmla="*/ 0 w 1186262"/>
              <a:gd name="connsiteY0" fmla="*/ 29411 h 539601"/>
              <a:gd name="connsiteX1" fmla="*/ 1186262 w 1186262"/>
              <a:gd name="connsiteY1" fmla="*/ 237730 h 539601"/>
              <a:gd name="connsiteX2" fmla="*/ 1006095 w 1186262"/>
              <a:gd name="connsiteY2" fmla="*/ 539601 h 539601"/>
              <a:gd name="connsiteX3" fmla="*/ 0 w 1186262"/>
              <a:gd name="connsiteY3" fmla="*/ 337188 h 539601"/>
              <a:gd name="connsiteX4" fmla="*/ 0 w 1186262"/>
              <a:gd name="connsiteY4" fmla="*/ 29411 h 539601"/>
              <a:gd name="connsiteX0" fmla="*/ 0 w 1186262"/>
              <a:gd name="connsiteY0" fmla="*/ 59285 h 569475"/>
              <a:gd name="connsiteX1" fmla="*/ 1186262 w 1186262"/>
              <a:gd name="connsiteY1" fmla="*/ 267604 h 569475"/>
              <a:gd name="connsiteX2" fmla="*/ 1006095 w 1186262"/>
              <a:gd name="connsiteY2" fmla="*/ 569475 h 569475"/>
              <a:gd name="connsiteX3" fmla="*/ 0 w 1186262"/>
              <a:gd name="connsiteY3" fmla="*/ 367062 h 569475"/>
              <a:gd name="connsiteX4" fmla="*/ 0 w 1186262"/>
              <a:gd name="connsiteY4" fmla="*/ 59285 h 569475"/>
              <a:gd name="connsiteX0" fmla="*/ 0 w 1292816"/>
              <a:gd name="connsiteY0" fmla="*/ 0 h 657212"/>
              <a:gd name="connsiteX1" fmla="*/ 1292816 w 1292816"/>
              <a:gd name="connsiteY1" fmla="*/ 355341 h 657212"/>
              <a:gd name="connsiteX2" fmla="*/ 1112649 w 1292816"/>
              <a:gd name="connsiteY2" fmla="*/ 657212 h 657212"/>
              <a:gd name="connsiteX3" fmla="*/ 106554 w 1292816"/>
              <a:gd name="connsiteY3" fmla="*/ 454799 h 657212"/>
              <a:gd name="connsiteX4" fmla="*/ 0 w 1292816"/>
              <a:gd name="connsiteY4" fmla="*/ 0 h 657212"/>
              <a:gd name="connsiteX0" fmla="*/ 0 w 1292816"/>
              <a:gd name="connsiteY0" fmla="*/ 0 h 657212"/>
              <a:gd name="connsiteX1" fmla="*/ 1292816 w 1292816"/>
              <a:gd name="connsiteY1" fmla="*/ 355341 h 657212"/>
              <a:gd name="connsiteX2" fmla="*/ 1112649 w 1292816"/>
              <a:gd name="connsiteY2" fmla="*/ 657212 h 657212"/>
              <a:gd name="connsiteX3" fmla="*/ 220877 w 1292816"/>
              <a:gd name="connsiteY3" fmla="*/ 623415 h 657212"/>
              <a:gd name="connsiteX4" fmla="*/ 0 w 1292816"/>
              <a:gd name="connsiteY4" fmla="*/ 0 h 657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816" h="657212">
                <a:moveTo>
                  <a:pt x="0" y="0"/>
                </a:moveTo>
                <a:cubicBezTo>
                  <a:pt x="395421" y="69440"/>
                  <a:pt x="932366" y="-138859"/>
                  <a:pt x="1292816" y="355341"/>
                </a:cubicBezTo>
                <a:lnTo>
                  <a:pt x="1112649" y="657212"/>
                </a:lnTo>
                <a:lnTo>
                  <a:pt x="220877" y="623415"/>
                </a:lnTo>
                <a:lnTo>
                  <a:pt x="0" y="0"/>
                </a:lnTo>
                <a:close/>
              </a:path>
            </a:pathLst>
          </a:custGeom>
          <a:noFill/>
        </p:spPr>
        <p:txBody>
          <a:bodyPr wrap="square" lIns="91440" rtlCol="0">
            <a:noAutofit/>
          </a:bodyPr>
          <a:lstStyle/>
          <a:p>
            <a:pPr lvl="0">
              <a:buClr>
                <a:schemeClr val="dk1"/>
              </a:buClr>
              <a:buSzPts val="1400"/>
            </a:pPr>
            <a:r>
              <a:rPr lang="en-US" sz="1600" dirty="0" smtClean="0">
                <a:solidFill>
                  <a:schemeClr val="bg1"/>
                </a:solidFill>
                <a:latin typeface="Calibri"/>
                <a:ea typeface="Calibri"/>
                <a:cs typeface="Calibri"/>
                <a:sym typeface="Calibri"/>
              </a:rPr>
              <a:t>Protect</a:t>
            </a:r>
          </a:p>
          <a:p>
            <a:pPr lvl="0">
              <a:buClr>
                <a:schemeClr val="dk1"/>
              </a:buClr>
              <a:buSzPts val="1400"/>
            </a:pPr>
            <a:endParaRPr lang="en-US" sz="1600" dirty="0">
              <a:solidFill>
                <a:schemeClr val="bg1"/>
              </a:solidFill>
              <a:latin typeface="Calibri"/>
              <a:ea typeface="Calibri"/>
              <a:cs typeface="Calibri"/>
              <a:sym typeface="Calibri"/>
            </a:endParaRPr>
          </a:p>
        </p:txBody>
      </p:sp>
      <p:sp>
        <p:nvSpPr>
          <p:cNvPr id="13" name="TextBox 12"/>
          <p:cNvSpPr txBox="1"/>
          <p:nvPr/>
        </p:nvSpPr>
        <p:spPr>
          <a:xfrm>
            <a:off x="6480747" y="3279155"/>
            <a:ext cx="1292816" cy="657212"/>
          </a:xfrm>
          <a:custGeom>
            <a:avLst/>
            <a:gdLst>
              <a:gd name="connsiteX0" fmla="*/ 0 w 1216184"/>
              <a:gd name="connsiteY0" fmla="*/ 0 h 307777"/>
              <a:gd name="connsiteX1" fmla="*/ 1216184 w 1216184"/>
              <a:gd name="connsiteY1" fmla="*/ 0 h 307777"/>
              <a:gd name="connsiteX2" fmla="*/ 1216184 w 1216184"/>
              <a:gd name="connsiteY2" fmla="*/ 307777 h 307777"/>
              <a:gd name="connsiteX3" fmla="*/ 0 w 1216184"/>
              <a:gd name="connsiteY3" fmla="*/ 307777 h 307777"/>
              <a:gd name="connsiteX4" fmla="*/ 0 w 1216184"/>
              <a:gd name="connsiteY4" fmla="*/ 0 h 307777"/>
              <a:gd name="connsiteX0" fmla="*/ 0 w 1216184"/>
              <a:gd name="connsiteY0" fmla="*/ 0 h 510190"/>
              <a:gd name="connsiteX1" fmla="*/ 1216184 w 1216184"/>
              <a:gd name="connsiteY1" fmla="*/ 0 h 510190"/>
              <a:gd name="connsiteX2" fmla="*/ 1006095 w 1216184"/>
              <a:gd name="connsiteY2" fmla="*/ 510190 h 510190"/>
              <a:gd name="connsiteX3" fmla="*/ 0 w 1216184"/>
              <a:gd name="connsiteY3" fmla="*/ 307777 h 510190"/>
              <a:gd name="connsiteX4" fmla="*/ 0 w 1216184"/>
              <a:gd name="connsiteY4" fmla="*/ 0 h 510190"/>
              <a:gd name="connsiteX0" fmla="*/ 0 w 1186262"/>
              <a:gd name="connsiteY0" fmla="*/ 0 h 510190"/>
              <a:gd name="connsiteX1" fmla="*/ 1186262 w 1186262"/>
              <a:gd name="connsiteY1" fmla="*/ 208319 h 510190"/>
              <a:gd name="connsiteX2" fmla="*/ 1006095 w 1186262"/>
              <a:gd name="connsiteY2" fmla="*/ 510190 h 510190"/>
              <a:gd name="connsiteX3" fmla="*/ 0 w 1186262"/>
              <a:gd name="connsiteY3" fmla="*/ 307777 h 510190"/>
              <a:gd name="connsiteX4" fmla="*/ 0 w 1186262"/>
              <a:gd name="connsiteY4" fmla="*/ 0 h 510190"/>
              <a:gd name="connsiteX0" fmla="*/ 0 w 1186262"/>
              <a:gd name="connsiteY0" fmla="*/ 29411 h 539601"/>
              <a:gd name="connsiteX1" fmla="*/ 1186262 w 1186262"/>
              <a:gd name="connsiteY1" fmla="*/ 237730 h 539601"/>
              <a:gd name="connsiteX2" fmla="*/ 1006095 w 1186262"/>
              <a:gd name="connsiteY2" fmla="*/ 539601 h 539601"/>
              <a:gd name="connsiteX3" fmla="*/ 0 w 1186262"/>
              <a:gd name="connsiteY3" fmla="*/ 337188 h 539601"/>
              <a:gd name="connsiteX4" fmla="*/ 0 w 1186262"/>
              <a:gd name="connsiteY4" fmla="*/ 29411 h 539601"/>
              <a:gd name="connsiteX0" fmla="*/ 0 w 1186262"/>
              <a:gd name="connsiteY0" fmla="*/ 59285 h 569475"/>
              <a:gd name="connsiteX1" fmla="*/ 1186262 w 1186262"/>
              <a:gd name="connsiteY1" fmla="*/ 267604 h 569475"/>
              <a:gd name="connsiteX2" fmla="*/ 1006095 w 1186262"/>
              <a:gd name="connsiteY2" fmla="*/ 569475 h 569475"/>
              <a:gd name="connsiteX3" fmla="*/ 0 w 1186262"/>
              <a:gd name="connsiteY3" fmla="*/ 367062 h 569475"/>
              <a:gd name="connsiteX4" fmla="*/ 0 w 1186262"/>
              <a:gd name="connsiteY4" fmla="*/ 59285 h 569475"/>
              <a:gd name="connsiteX0" fmla="*/ 0 w 1292816"/>
              <a:gd name="connsiteY0" fmla="*/ 0 h 657212"/>
              <a:gd name="connsiteX1" fmla="*/ 1292816 w 1292816"/>
              <a:gd name="connsiteY1" fmla="*/ 355341 h 657212"/>
              <a:gd name="connsiteX2" fmla="*/ 1112649 w 1292816"/>
              <a:gd name="connsiteY2" fmla="*/ 657212 h 657212"/>
              <a:gd name="connsiteX3" fmla="*/ 106554 w 1292816"/>
              <a:gd name="connsiteY3" fmla="*/ 454799 h 657212"/>
              <a:gd name="connsiteX4" fmla="*/ 0 w 1292816"/>
              <a:gd name="connsiteY4" fmla="*/ 0 h 657212"/>
              <a:gd name="connsiteX0" fmla="*/ 0 w 1292816"/>
              <a:gd name="connsiteY0" fmla="*/ 0 h 657212"/>
              <a:gd name="connsiteX1" fmla="*/ 1292816 w 1292816"/>
              <a:gd name="connsiteY1" fmla="*/ 355341 h 657212"/>
              <a:gd name="connsiteX2" fmla="*/ 1112649 w 1292816"/>
              <a:gd name="connsiteY2" fmla="*/ 657212 h 657212"/>
              <a:gd name="connsiteX3" fmla="*/ 220877 w 1292816"/>
              <a:gd name="connsiteY3" fmla="*/ 623415 h 657212"/>
              <a:gd name="connsiteX4" fmla="*/ 0 w 1292816"/>
              <a:gd name="connsiteY4" fmla="*/ 0 h 657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816" h="657212">
                <a:moveTo>
                  <a:pt x="0" y="0"/>
                </a:moveTo>
                <a:cubicBezTo>
                  <a:pt x="395421" y="69440"/>
                  <a:pt x="932366" y="-138859"/>
                  <a:pt x="1292816" y="355341"/>
                </a:cubicBezTo>
                <a:lnTo>
                  <a:pt x="1112649" y="657212"/>
                </a:lnTo>
                <a:lnTo>
                  <a:pt x="220877" y="623415"/>
                </a:lnTo>
                <a:lnTo>
                  <a:pt x="0" y="0"/>
                </a:lnTo>
                <a:close/>
              </a:path>
            </a:pathLst>
          </a:custGeom>
          <a:noFill/>
        </p:spPr>
        <p:txBody>
          <a:bodyPr wrap="square" lIns="91440" rtlCol="0">
            <a:noAutofit/>
          </a:bodyPr>
          <a:lstStyle/>
          <a:p>
            <a:pPr lvl="0">
              <a:buClr>
                <a:schemeClr val="dk1"/>
              </a:buClr>
              <a:buSzPts val="1400"/>
            </a:pPr>
            <a:r>
              <a:rPr lang="en-US" sz="1600" dirty="0" smtClean="0">
                <a:solidFill>
                  <a:schemeClr val="bg1"/>
                </a:solidFill>
                <a:latin typeface="Calibri"/>
                <a:ea typeface="Calibri"/>
                <a:cs typeface="Calibri"/>
                <a:sym typeface="Calibri"/>
              </a:rPr>
              <a:t>Detect</a:t>
            </a:r>
          </a:p>
          <a:p>
            <a:pPr lvl="0">
              <a:buClr>
                <a:schemeClr val="dk1"/>
              </a:buClr>
              <a:buSzPts val="1400"/>
            </a:pPr>
            <a:endParaRPr lang="en-US" sz="1600" dirty="0">
              <a:solidFill>
                <a:schemeClr val="bg1"/>
              </a:solidFill>
              <a:latin typeface="Calibri"/>
              <a:ea typeface="Calibri"/>
              <a:cs typeface="Calibri"/>
              <a:sym typeface="Calibri"/>
            </a:endParaRPr>
          </a:p>
        </p:txBody>
      </p:sp>
      <p:sp>
        <p:nvSpPr>
          <p:cNvPr id="14" name="TextBox 13"/>
          <p:cNvSpPr txBox="1"/>
          <p:nvPr/>
        </p:nvSpPr>
        <p:spPr>
          <a:xfrm rot="3931951">
            <a:off x="4908547" y="2442413"/>
            <a:ext cx="1292816" cy="657212"/>
          </a:xfrm>
          <a:custGeom>
            <a:avLst/>
            <a:gdLst>
              <a:gd name="connsiteX0" fmla="*/ 0 w 1216184"/>
              <a:gd name="connsiteY0" fmla="*/ 0 h 307777"/>
              <a:gd name="connsiteX1" fmla="*/ 1216184 w 1216184"/>
              <a:gd name="connsiteY1" fmla="*/ 0 h 307777"/>
              <a:gd name="connsiteX2" fmla="*/ 1216184 w 1216184"/>
              <a:gd name="connsiteY2" fmla="*/ 307777 h 307777"/>
              <a:gd name="connsiteX3" fmla="*/ 0 w 1216184"/>
              <a:gd name="connsiteY3" fmla="*/ 307777 h 307777"/>
              <a:gd name="connsiteX4" fmla="*/ 0 w 1216184"/>
              <a:gd name="connsiteY4" fmla="*/ 0 h 307777"/>
              <a:gd name="connsiteX0" fmla="*/ 0 w 1216184"/>
              <a:gd name="connsiteY0" fmla="*/ 0 h 510190"/>
              <a:gd name="connsiteX1" fmla="*/ 1216184 w 1216184"/>
              <a:gd name="connsiteY1" fmla="*/ 0 h 510190"/>
              <a:gd name="connsiteX2" fmla="*/ 1006095 w 1216184"/>
              <a:gd name="connsiteY2" fmla="*/ 510190 h 510190"/>
              <a:gd name="connsiteX3" fmla="*/ 0 w 1216184"/>
              <a:gd name="connsiteY3" fmla="*/ 307777 h 510190"/>
              <a:gd name="connsiteX4" fmla="*/ 0 w 1216184"/>
              <a:gd name="connsiteY4" fmla="*/ 0 h 510190"/>
              <a:gd name="connsiteX0" fmla="*/ 0 w 1186262"/>
              <a:gd name="connsiteY0" fmla="*/ 0 h 510190"/>
              <a:gd name="connsiteX1" fmla="*/ 1186262 w 1186262"/>
              <a:gd name="connsiteY1" fmla="*/ 208319 h 510190"/>
              <a:gd name="connsiteX2" fmla="*/ 1006095 w 1186262"/>
              <a:gd name="connsiteY2" fmla="*/ 510190 h 510190"/>
              <a:gd name="connsiteX3" fmla="*/ 0 w 1186262"/>
              <a:gd name="connsiteY3" fmla="*/ 307777 h 510190"/>
              <a:gd name="connsiteX4" fmla="*/ 0 w 1186262"/>
              <a:gd name="connsiteY4" fmla="*/ 0 h 510190"/>
              <a:gd name="connsiteX0" fmla="*/ 0 w 1186262"/>
              <a:gd name="connsiteY0" fmla="*/ 29411 h 539601"/>
              <a:gd name="connsiteX1" fmla="*/ 1186262 w 1186262"/>
              <a:gd name="connsiteY1" fmla="*/ 237730 h 539601"/>
              <a:gd name="connsiteX2" fmla="*/ 1006095 w 1186262"/>
              <a:gd name="connsiteY2" fmla="*/ 539601 h 539601"/>
              <a:gd name="connsiteX3" fmla="*/ 0 w 1186262"/>
              <a:gd name="connsiteY3" fmla="*/ 337188 h 539601"/>
              <a:gd name="connsiteX4" fmla="*/ 0 w 1186262"/>
              <a:gd name="connsiteY4" fmla="*/ 29411 h 539601"/>
              <a:gd name="connsiteX0" fmla="*/ 0 w 1186262"/>
              <a:gd name="connsiteY0" fmla="*/ 59285 h 569475"/>
              <a:gd name="connsiteX1" fmla="*/ 1186262 w 1186262"/>
              <a:gd name="connsiteY1" fmla="*/ 267604 h 569475"/>
              <a:gd name="connsiteX2" fmla="*/ 1006095 w 1186262"/>
              <a:gd name="connsiteY2" fmla="*/ 569475 h 569475"/>
              <a:gd name="connsiteX3" fmla="*/ 0 w 1186262"/>
              <a:gd name="connsiteY3" fmla="*/ 367062 h 569475"/>
              <a:gd name="connsiteX4" fmla="*/ 0 w 1186262"/>
              <a:gd name="connsiteY4" fmla="*/ 59285 h 569475"/>
              <a:gd name="connsiteX0" fmla="*/ 0 w 1292816"/>
              <a:gd name="connsiteY0" fmla="*/ 0 h 657212"/>
              <a:gd name="connsiteX1" fmla="*/ 1292816 w 1292816"/>
              <a:gd name="connsiteY1" fmla="*/ 355341 h 657212"/>
              <a:gd name="connsiteX2" fmla="*/ 1112649 w 1292816"/>
              <a:gd name="connsiteY2" fmla="*/ 657212 h 657212"/>
              <a:gd name="connsiteX3" fmla="*/ 106554 w 1292816"/>
              <a:gd name="connsiteY3" fmla="*/ 454799 h 657212"/>
              <a:gd name="connsiteX4" fmla="*/ 0 w 1292816"/>
              <a:gd name="connsiteY4" fmla="*/ 0 h 657212"/>
              <a:gd name="connsiteX0" fmla="*/ 0 w 1292816"/>
              <a:gd name="connsiteY0" fmla="*/ 0 h 657212"/>
              <a:gd name="connsiteX1" fmla="*/ 1292816 w 1292816"/>
              <a:gd name="connsiteY1" fmla="*/ 355341 h 657212"/>
              <a:gd name="connsiteX2" fmla="*/ 1112649 w 1292816"/>
              <a:gd name="connsiteY2" fmla="*/ 657212 h 657212"/>
              <a:gd name="connsiteX3" fmla="*/ 220877 w 1292816"/>
              <a:gd name="connsiteY3" fmla="*/ 623415 h 657212"/>
              <a:gd name="connsiteX4" fmla="*/ 0 w 1292816"/>
              <a:gd name="connsiteY4" fmla="*/ 0 h 657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816" h="657212">
                <a:moveTo>
                  <a:pt x="0" y="0"/>
                </a:moveTo>
                <a:cubicBezTo>
                  <a:pt x="395421" y="69440"/>
                  <a:pt x="932366" y="-138859"/>
                  <a:pt x="1292816" y="355341"/>
                </a:cubicBezTo>
                <a:lnTo>
                  <a:pt x="1112649" y="657212"/>
                </a:lnTo>
                <a:lnTo>
                  <a:pt x="220877" y="623415"/>
                </a:lnTo>
                <a:lnTo>
                  <a:pt x="0" y="0"/>
                </a:lnTo>
                <a:close/>
              </a:path>
            </a:pathLst>
          </a:custGeom>
          <a:noFill/>
        </p:spPr>
        <p:txBody>
          <a:bodyPr wrap="square" lIns="91440" rtlCol="0">
            <a:noAutofit/>
          </a:bodyPr>
          <a:lstStyle/>
          <a:p>
            <a:pPr lvl="0">
              <a:buClr>
                <a:schemeClr val="dk1"/>
              </a:buClr>
              <a:buSzPts val="1400"/>
            </a:pPr>
            <a:r>
              <a:rPr lang="en-US" sz="1600" dirty="0" smtClean="0">
                <a:solidFill>
                  <a:schemeClr val="bg1"/>
                </a:solidFill>
                <a:latin typeface="Calibri"/>
                <a:ea typeface="Calibri"/>
                <a:cs typeface="Calibri"/>
                <a:sym typeface="Calibri"/>
              </a:rPr>
              <a:t>Respond </a:t>
            </a:r>
            <a:endParaRPr lang="en-US" sz="1600" dirty="0">
              <a:solidFill>
                <a:schemeClr val="bg1"/>
              </a:solidFill>
              <a:latin typeface="Calibri"/>
              <a:ea typeface="Calibri"/>
              <a:cs typeface="Calibri"/>
              <a:sym typeface="Calibri"/>
            </a:endParaRPr>
          </a:p>
        </p:txBody>
      </p:sp>
      <p:sp>
        <p:nvSpPr>
          <p:cNvPr id="15" name="TextBox 14"/>
          <p:cNvSpPr txBox="1"/>
          <p:nvPr/>
        </p:nvSpPr>
        <p:spPr>
          <a:xfrm rot="19012157">
            <a:off x="5702108" y="824507"/>
            <a:ext cx="1292816" cy="657212"/>
          </a:xfrm>
          <a:custGeom>
            <a:avLst/>
            <a:gdLst>
              <a:gd name="connsiteX0" fmla="*/ 0 w 1216184"/>
              <a:gd name="connsiteY0" fmla="*/ 0 h 307777"/>
              <a:gd name="connsiteX1" fmla="*/ 1216184 w 1216184"/>
              <a:gd name="connsiteY1" fmla="*/ 0 h 307777"/>
              <a:gd name="connsiteX2" fmla="*/ 1216184 w 1216184"/>
              <a:gd name="connsiteY2" fmla="*/ 307777 h 307777"/>
              <a:gd name="connsiteX3" fmla="*/ 0 w 1216184"/>
              <a:gd name="connsiteY3" fmla="*/ 307777 h 307777"/>
              <a:gd name="connsiteX4" fmla="*/ 0 w 1216184"/>
              <a:gd name="connsiteY4" fmla="*/ 0 h 307777"/>
              <a:gd name="connsiteX0" fmla="*/ 0 w 1216184"/>
              <a:gd name="connsiteY0" fmla="*/ 0 h 510190"/>
              <a:gd name="connsiteX1" fmla="*/ 1216184 w 1216184"/>
              <a:gd name="connsiteY1" fmla="*/ 0 h 510190"/>
              <a:gd name="connsiteX2" fmla="*/ 1006095 w 1216184"/>
              <a:gd name="connsiteY2" fmla="*/ 510190 h 510190"/>
              <a:gd name="connsiteX3" fmla="*/ 0 w 1216184"/>
              <a:gd name="connsiteY3" fmla="*/ 307777 h 510190"/>
              <a:gd name="connsiteX4" fmla="*/ 0 w 1216184"/>
              <a:gd name="connsiteY4" fmla="*/ 0 h 510190"/>
              <a:gd name="connsiteX0" fmla="*/ 0 w 1186262"/>
              <a:gd name="connsiteY0" fmla="*/ 0 h 510190"/>
              <a:gd name="connsiteX1" fmla="*/ 1186262 w 1186262"/>
              <a:gd name="connsiteY1" fmla="*/ 208319 h 510190"/>
              <a:gd name="connsiteX2" fmla="*/ 1006095 w 1186262"/>
              <a:gd name="connsiteY2" fmla="*/ 510190 h 510190"/>
              <a:gd name="connsiteX3" fmla="*/ 0 w 1186262"/>
              <a:gd name="connsiteY3" fmla="*/ 307777 h 510190"/>
              <a:gd name="connsiteX4" fmla="*/ 0 w 1186262"/>
              <a:gd name="connsiteY4" fmla="*/ 0 h 510190"/>
              <a:gd name="connsiteX0" fmla="*/ 0 w 1186262"/>
              <a:gd name="connsiteY0" fmla="*/ 29411 h 539601"/>
              <a:gd name="connsiteX1" fmla="*/ 1186262 w 1186262"/>
              <a:gd name="connsiteY1" fmla="*/ 237730 h 539601"/>
              <a:gd name="connsiteX2" fmla="*/ 1006095 w 1186262"/>
              <a:gd name="connsiteY2" fmla="*/ 539601 h 539601"/>
              <a:gd name="connsiteX3" fmla="*/ 0 w 1186262"/>
              <a:gd name="connsiteY3" fmla="*/ 337188 h 539601"/>
              <a:gd name="connsiteX4" fmla="*/ 0 w 1186262"/>
              <a:gd name="connsiteY4" fmla="*/ 29411 h 539601"/>
              <a:gd name="connsiteX0" fmla="*/ 0 w 1186262"/>
              <a:gd name="connsiteY0" fmla="*/ 59285 h 569475"/>
              <a:gd name="connsiteX1" fmla="*/ 1186262 w 1186262"/>
              <a:gd name="connsiteY1" fmla="*/ 267604 h 569475"/>
              <a:gd name="connsiteX2" fmla="*/ 1006095 w 1186262"/>
              <a:gd name="connsiteY2" fmla="*/ 569475 h 569475"/>
              <a:gd name="connsiteX3" fmla="*/ 0 w 1186262"/>
              <a:gd name="connsiteY3" fmla="*/ 367062 h 569475"/>
              <a:gd name="connsiteX4" fmla="*/ 0 w 1186262"/>
              <a:gd name="connsiteY4" fmla="*/ 59285 h 569475"/>
              <a:gd name="connsiteX0" fmla="*/ 0 w 1292816"/>
              <a:gd name="connsiteY0" fmla="*/ 0 h 657212"/>
              <a:gd name="connsiteX1" fmla="*/ 1292816 w 1292816"/>
              <a:gd name="connsiteY1" fmla="*/ 355341 h 657212"/>
              <a:gd name="connsiteX2" fmla="*/ 1112649 w 1292816"/>
              <a:gd name="connsiteY2" fmla="*/ 657212 h 657212"/>
              <a:gd name="connsiteX3" fmla="*/ 106554 w 1292816"/>
              <a:gd name="connsiteY3" fmla="*/ 454799 h 657212"/>
              <a:gd name="connsiteX4" fmla="*/ 0 w 1292816"/>
              <a:gd name="connsiteY4" fmla="*/ 0 h 657212"/>
              <a:gd name="connsiteX0" fmla="*/ 0 w 1292816"/>
              <a:gd name="connsiteY0" fmla="*/ 0 h 657212"/>
              <a:gd name="connsiteX1" fmla="*/ 1292816 w 1292816"/>
              <a:gd name="connsiteY1" fmla="*/ 355341 h 657212"/>
              <a:gd name="connsiteX2" fmla="*/ 1112649 w 1292816"/>
              <a:gd name="connsiteY2" fmla="*/ 657212 h 657212"/>
              <a:gd name="connsiteX3" fmla="*/ 220877 w 1292816"/>
              <a:gd name="connsiteY3" fmla="*/ 623415 h 657212"/>
              <a:gd name="connsiteX4" fmla="*/ 0 w 1292816"/>
              <a:gd name="connsiteY4" fmla="*/ 0 h 6572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2816" h="657212">
                <a:moveTo>
                  <a:pt x="0" y="0"/>
                </a:moveTo>
                <a:cubicBezTo>
                  <a:pt x="395421" y="69440"/>
                  <a:pt x="932366" y="-138859"/>
                  <a:pt x="1292816" y="355341"/>
                </a:cubicBezTo>
                <a:lnTo>
                  <a:pt x="1112649" y="657212"/>
                </a:lnTo>
                <a:lnTo>
                  <a:pt x="220877" y="623415"/>
                </a:lnTo>
                <a:lnTo>
                  <a:pt x="0" y="0"/>
                </a:lnTo>
                <a:close/>
              </a:path>
            </a:pathLst>
          </a:custGeom>
          <a:noFill/>
        </p:spPr>
        <p:txBody>
          <a:bodyPr wrap="square" lIns="91440" rtlCol="0">
            <a:noAutofit/>
          </a:bodyPr>
          <a:lstStyle/>
          <a:p>
            <a:pPr lvl="0">
              <a:buClr>
                <a:schemeClr val="dk1"/>
              </a:buClr>
              <a:buSzPts val="1400"/>
            </a:pPr>
            <a:r>
              <a:rPr lang="en-US" sz="1600" dirty="0" smtClean="0">
                <a:solidFill>
                  <a:schemeClr val="bg1"/>
                </a:solidFill>
                <a:latin typeface="Calibri"/>
                <a:ea typeface="Calibri"/>
                <a:cs typeface="Calibri"/>
                <a:sym typeface="Calibri"/>
              </a:rPr>
              <a:t>Recover</a:t>
            </a:r>
            <a:endParaRPr lang="en-US" sz="1600" dirty="0">
              <a:solidFill>
                <a:schemeClr val="bg1"/>
              </a:solidFill>
              <a:latin typeface="Calibri"/>
              <a:ea typeface="Calibri"/>
              <a:cs typeface="Calibri"/>
              <a:sym typeface="Calibri"/>
            </a:endParaRPr>
          </a:p>
        </p:txBody>
      </p:sp>
      <p:sp>
        <p:nvSpPr>
          <p:cNvPr id="22" name="U-Turn Arrow 21"/>
          <p:cNvSpPr/>
          <p:nvPr/>
        </p:nvSpPr>
        <p:spPr>
          <a:xfrm rot="8346966">
            <a:off x="5242094" y="2586309"/>
            <a:ext cx="309334" cy="369419"/>
          </a:xfrm>
          <a:custGeom>
            <a:avLst/>
            <a:gdLst>
              <a:gd name="connsiteX0" fmla="*/ 0 w 886968"/>
              <a:gd name="connsiteY0" fmla="*/ 877824 h 877824"/>
              <a:gd name="connsiteX1" fmla="*/ 0 w 886968"/>
              <a:gd name="connsiteY1" fmla="*/ 384048 h 877824"/>
              <a:gd name="connsiteX2" fmla="*/ 384048 w 886968"/>
              <a:gd name="connsiteY2" fmla="*/ 0 h 877824"/>
              <a:gd name="connsiteX3" fmla="*/ 393192 w 886968"/>
              <a:gd name="connsiteY3" fmla="*/ 0 h 877824"/>
              <a:gd name="connsiteX4" fmla="*/ 777240 w 886968"/>
              <a:gd name="connsiteY4" fmla="*/ 384048 h 877824"/>
              <a:gd name="connsiteX5" fmla="*/ 777240 w 886968"/>
              <a:gd name="connsiteY5" fmla="*/ 438912 h 877824"/>
              <a:gd name="connsiteX6" fmla="*/ 886968 w 886968"/>
              <a:gd name="connsiteY6" fmla="*/ 438912 h 877824"/>
              <a:gd name="connsiteX7" fmla="*/ 667512 w 886968"/>
              <a:gd name="connsiteY7" fmla="*/ 658368 h 877824"/>
              <a:gd name="connsiteX8" fmla="*/ 448056 w 886968"/>
              <a:gd name="connsiteY8" fmla="*/ 438912 h 877824"/>
              <a:gd name="connsiteX9" fmla="*/ 557784 w 886968"/>
              <a:gd name="connsiteY9" fmla="*/ 438912 h 877824"/>
              <a:gd name="connsiteX10" fmla="*/ 557784 w 886968"/>
              <a:gd name="connsiteY10" fmla="*/ 384048 h 877824"/>
              <a:gd name="connsiteX11" fmla="*/ 393192 w 886968"/>
              <a:gd name="connsiteY11" fmla="*/ 219456 h 877824"/>
              <a:gd name="connsiteX12" fmla="*/ 384048 w 886968"/>
              <a:gd name="connsiteY12" fmla="*/ 219456 h 877824"/>
              <a:gd name="connsiteX13" fmla="*/ 219456 w 886968"/>
              <a:gd name="connsiteY13" fmla="*/ 384048 h 877824"/>
              <a:gd name="connsiteX14" fmla="*/ 219456 w 886968"/>
              <a:gd name="connsiteY14" fmla="*/ 877824 h 877824"/>
              <a:gd name="connsiteX15" fmla="*/ 0 w 886968"/>
              <a:gd name="connsiteY15" fmla="*/ 877824 h 877824"/>
              <a:gd name="connsiteX0" fmla="*/ 108857 w 886968"/>
              <a:gd name="connsiteY0" fmla="*/ 1037482 h 1037482"/>
              <a:gd name="connsiteX1" fmla="*/ 0 w 886968"/>
              <a:gd name="connsiteY1" fmla="*/ 384048 h 1037482"/>
              <a:gd name="connsiteX2" fmla="*/ 384048 w 886968"/>
              <a:gd name="connsiteY2" fmla="*/ 0 h 1037482"/>
              <a:gd name="connsiteX3" fmla="*/ 393192 w 886968"/>
              <a:gd name="connsiteY3" fmla="*/ 0 h 1037482"/>
              <a:gd name="connsiteX4" fmla="*/ 777240 w 886968"/>
              <a:gd name="connsiteY4" fmla="*/ 384048 h 1037482"/>
              <a:gd name="connsiteX5" fmla="*/ 777240 w 886968"/>
              <a:gd name="connsiteY5" fmla="*/ 438912 h 1037482"/>
              <a:gd name="connsiteX6" fmla="*/ 886968 w 886968"/>
              <a:gd name="connsiteY6" fmla="*/ 438912 h 1037482"/>
              <a:gd name="connsiteX7" fmla="*/ 667512 w 886968"/>
              <a:gd name="connsiteY7" fmla="*/ 658368 h 1037482"/>
              <a:gd name="connsiteX8" fmla="*/ 448056 w 886968"/>
              <a:gd name="connsiteY8" fmla="*/ 438912 h 1037482"/>
              <a:gd name="connsiteX9" fmla="*/ 557784 w 886968"/>
              <a:gd name="connsiteY9" fmla="*/ 438912 h 1037482"/>
              <a:gd name="connsiteX10" fmla="*/ 557784 w 886968"/>
              <a:gd name="connsiteY10" fmla="*/ 384048 h 1037482"/>
              <a:gd name="connsiteX11" fmla="*/ 393192 w 886968"/>
              <a:gd name="connsiteY11" fmla="*/ 219456 h 1037482"/>
              <a:gd name="connsiteX12" fmla="*/ 384048 w 886968"/>
              <a:gd name="connsiteY12" fmla="*/ 219456 h 1037482"/>
              <a:gd name="connsiteX13" fmla="*/ 219456 w 886968"/>
              <a:gd name="connsiteY13" fmla="*/ 384048 h 1037482"/>
              <a:gd name="connsiteX14" fmla="*/ 219456 w 886968"/>
              <a:gd name="connsiteY14" fmla="*/ 877824 h 1037482"/>
              <a:gd name="connsiteX15" fmla="*/ 108857 w 886968"/>
              <a:gd name="connsiteY15" fmla="*/ 1037482 h 1037482"/>
              <a:gd name="connsiteX0" fmla="*/ 108857 w 886968"/>
              <a:gd name="connsiteY0" fmla="*/ 1037482 h 1059253"/>
              <a:gd name="connsiteX1" fmla="*/ 0 w 886968"/>
              <a:gd name="connsiteY1" fmla="*/ 384048 h 1059253"/>
              <a:gd name="connsiteX2" fmla="*/ 384048 w 886968"/>
              <a:gd name="connsiteY2" fmla="*/ 0 h 1059253"/>
              <a:gd name="connsiteX3" fmla="*/ 393192 w 886968"/>
              <a:gd name="connsiteY3" fmla="*/ 0 h 1059253"/>
              <a:gd name="connsiteX4" fmla="*/ 777240 w 886968"/>
              <a:gd name="connsiteY4" fmla="*/ 384048 h 1059253"/>
              <a:gd name="connsiteX5" fmla="*/ 777240 w 886968"/>
              <a:gd name="connsiteY5" fmla="*/ 438912 h 1059253"/>
              <a:gd name="connsiteX6" fmla="*/ 886968 w 886968"/>
              <a:gd name="connsiteY6" fmla="*/ 438912 h 1059253"/>
              <a:gd name="connsiteX7" fmla="*/ 667512 w 886968"/>
              <a:gd name="connsiteY7" fmla="*/ 658368 h 1059253"/>
              <a:gd name="connsiteX8" fmla="*/ 448056 w 886968"/>
              <a:gd name="connsiteY8" fmla="*/ 438912 h 1059253"/>
              <a:gd name="connsiteX9" fmla="*/ 557784 w 886968"/>
              <a:gd name="connsiteY9" fmla="*/ 438912 h 1059253"/>
              <a:gd name="connsiteX10" fmla="*/ 557784 w 886968"/>
              <a:gd name="connsiteY10" fmla="*/ 384048 h 1059253"/>
              <a:gd name="connsiteX11" fmla="*/ 393192 w 886968"/>
              <a:gd name="connsiteY11" fmla="*/ 219456 h 1059253"/>
              <a:gd name="connsiteX12" fmla="*/ 384048 w 886968"/>
              <a:gd name="connsiteY12" fmla="*/ 219456 h 1059253"/>
              <a:gd name="connsiteX13" fmla="*/ 219456 w 886968"/>
              <a:gd name="connsiteY13" fmla="*/ 384048 h 1059253"/>
              <a:gd name="connsiteX14" fmla="*/ 103342 w 886968"/>
              <a:gd name="connsiteY14" fmla="*/ 1059253 h 1059253"/>
              <a:gd name="connsiteX15" fmla="*/ 108857 w 886968"/>
              <a:gd name="connsiteY15" fmla="*/ 1037482 h 1059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6968" h="1059253">
                <a:moveTo>
                  <a:pt x="108857" y="1037482"/>
                </a:moveTo>
                <a:cubicBezTo>
                  <a:pt x="108857" y="872890"/>
                  <a:pt x="0" y="548640"/>
                  <a:pt x="0" y="384048"/>
                </a:cubicBezTo>
                <a:cubicBezTo>
                  <a:pt x="0" y="171944"/>
                  <a:pt x="171944" y="0"/>
                  <a:pt x="384048" y="0"/>
                </a:cubicBezTo>
                <a:lnTo>
                  <a:pt x="393192" y="0"/>
                </a:lnTo>
                <a:cubicBezTo>
                  <a:pt x="605296" y="0"/>
                  <a:pt x="777240" y="171944"/>
                  <a:pt x="777240" y="384048"/>
                </a:cubicBezTo>
                <a:lnTo>
                  <a:pt x="777240" y="438912"/>
                </a:lnTo>
                <a:lnTo>
                  <a:pt x="886968" y="438912"/>
                </a:lnTo>
                <a:lnTo>
                  <a:pt x="667512" y="658368"/>
                </a:lnTo>
                <a:lnTo>
                  <a:pt x="448056" y="438912"/>
                </a:lnTo>
                <a:lnTo>
                  <a:pt x="557784" y="438912"/>
                </a:lnTo>
                <a:lnTo>
                  <a:pt x="557784" y="384048"/>
                </a:lnTo>
                <a:cubicBezTo>
                  <a:pt x="557784" y="293146"/>
                  <a:pt x="484094" y="219456"/>
                  <a:pt x="393192" y="219456"/>
                </a:cubicBezTo>
                <a:lnTo>
                  <a:pt x="384048" y="219456"/>
                </a:lnTo>
                <a:cubicBezTo>
                  <a:pt x="293146" y="219456"/>
                  <a:pt x="219456" y="293146"/>
                  <a:pt x="219456" y="384048"/>
                </a:cubicBezTo>
                <a:lnTo>
                  <a:pt x="103342" y="1059253"/>
                </a:lnTo>
                <a:lnTo>
                  <a:pt x="108857" y="1037482"/>
                </a:ln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3" name="Google Shape;555;p39"/>
          <p:cNvGrpSpPr/>
          <p:nvPr/>
        </p:nvGrpSpPr>
        <p:grpSpPr>
          <a:xfrm>
            <a:off x="6698815" y="3583136"/>
            <a:ext cx="346104" cy="353231"/>
            <a:chOff x="3955900" y="2984500"/>
            <a:chExt cx="414000" cy="422525"/>
          </a:xfrm>
        </p:grpSpPr>
        <p:sp>
          <p:nvSpPr>
            <p:cNvPr id="24" name="Google Shape;556;p39"/>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557;p39"/>
            <p:cNvSpPr/>
            <p:nvPr/>
          </p:nvSpPr>
          <p:spPr>
            <a:xfrm>
              <a:off x="3992525" y="3021125"/>
              <a:ext cx="242425" cy="242425"/>
            </a:xfrm>
            <a:custGeom>
              <a:avLst/>
              <a:gdLst/>
              <a:ahLst/>
              <a:cxnLst/>
              <a:rect l="l" t="t" r="r" b="b"/>
              <a:pathLst>
                <a:path w="9697" h="9697" extrusionOk="0">
                  <a:moveTo>
                    <a:pt x="4934" y="1466"/>
                  </a:moveTo>
                  <a:lnTo>
                    <a:pt x="5008" y="1490"/>
                  </a:lnTo>
                  <a:lnTo>
                    <a:pt x="5081" y="1539"/>
                  </a:lnTo>
                  <a:lnTo>
                    <a:pt x="5154" y="1588"/>
                  </a:lnTo>
                  <a:lnTo>
                    <a:pt x="5203" y="1637"/>
                  </a:lnTo>
                  <a:lnTo>
                    <a:pt x="5252" y="1734"/>
                  </a:lnTo>
                  <a:lnTo>
                    <a:pt x="5276" y="1808"/>
                  </a:lnTo>
                  <a:lnTo>
                    <a:pt x="5276" y="1905"/>
                  </a:lnTo>
                  <a:lnTo>
                    <a:pt x="5276" y="1979"/>
                  </a:lnTo>
                  <a:lnTo>
                    <a:pt x="5252" y="2076"/>
                  </a:lnTo>
                  <a:lnTo>
                    <a:pt x="5203" y="2150"/>
                  </a:lnTo>
                  <a:lnTo>
                    <a:pt x="5154" y="2198"/>
                  </a:lnTo>
                  <a:lnTo>
                    <a:pt x="5081" y="2247"/>
                  </a:lnTo>
                  <a:lnTo>
                    <a:pt x="5008" y="2296"/>
                  </a:lnTo>
                  <a:lnTo>
                    <a:pt x="4934" y="2321"/>
                  </a:lnTo>
                  <a:lnTo>
                    <a:pt x="4837" y="2345"/>
                  </a:lnTo>
                  <a:lnTo>
                    <a:pt x="4593" y="2345"/>
                  </a:lnTo>
                  <a:lnTo>
                    <a:pt x="4348" y="2394"/>
                  </a:lnTo>
                  <a:lnTo>
                    <a:pt x="4104" y="2443"/>
                  </a:lnTo>
                  <a:lnTo>
                    <a:pt x="3860" y="2540"/>
                  </a:lnTo>
                  <a:lnTo>
                    <a:pt x="3640" y="2638"/>
                  </a:lnTo>
                  <a:lnTo>
                    <a:pt x="3445" y="2760"/>
                  </a:lnTo>
                  <a:lnTo>
                    <a:pt x="3249" y="2907"/>
                  </a:lnTo>
                  <a:lnTo>
                    <a:pt x="3054" y="3078"/>
                  </a:lnTo>
                  <a:lnTo>
                    <a:pt x="2907" y="3249"/>
                  </a:lnTo>
                  <a:lnTo>
                    <a:pt x="2761" y="3444"/>
                  </a:lnTo>
                  <a:lnTo>
                    <a:pt x="2639" y="3664"/>
                  </a:lnTo>
                  <a:lnTo>
                    <a:pt x="2517" y="3884"/>
                  </a:lnTo>
                  <a:lnTo>
                    <a:pt x="2443" y="4103"/>
                  </a:lnTo>
                  <a:lnTo>
                    <a:pt x="2370" y="4348"/>
                  </a:lnTo>
                  <a:lnTo>
                    <a:pt x="2346" y="4592"/>
                  </a:lnTo>
                  <a:lnTo>
                    <a:pt x="2321" y="4861"/>
                  </a:lnTo>
                  <a:lnTo>
                    <a:pt x="2321" y="4934"/>
                  </a:lnTo>
                  <a:lnTo>
                    <a:pt x="2297" y="5032"/>
                  </a:lnTo>
                  <a:lnTo>
                    <a:pt x="2248" y="5105"/>
                  </a:lnTo>
                  <a:lnTo>
                    <a:pt x="2199" y="5154"/>
                  </a:lnTo>
                  <a:lnTo>
                    <a:pt x="2126" y="5227"/>
                  </a:lnTo>
                  <a:lnTo>
                    <a:pt x="2053" y="5251"/>
                  </a:lnTo>
                  <a:lnTo>
                    <a:pt x="1979" y="5276"/>
                  </a:lnTo>
                  <a:lnTo>
                    <a:pt x="1882" y="5300"/>
                  </a:lnTo>
                  <a:lnTo>
                    <a:pt x="1808" y="5276"/>
                  </a:lnTo>
                  <a:lnTo>
                    <a:pt x="1711" y="5251"/>
                  </a:lnTo>
                  <a:lnTo>
                    <a:pt x="1637" y="5227"/>
                  </a:lnTo>
                  <a:lnTo>
                    <a:pt x="1564" y="5154"/>
                  </a:lnTo>
                  <a:lnTo>
                    <a:pt x="1515" y="5105"/>
                  </a:lnTo>
                  <a:lnTo>
                    <a:pt x="1491" y="5032"/>
                  </a:lnTo>
                  <a:lnTo>
                    <a:pt x="1466" y="4934"/>
                  </a:lnTo>
                  <a:lnTo>
                    <a:pt x="1442" y="4861"/>
                  </a:lnTo>
                  <a:lnTo>
                    <a:pt x="1466" y="4494"/>
                  </a:lnTo>
                  <a:lnTo>
                    <a:pt x="1515" y="4177"/>
                  </a:lnTo>
                  <a:lnTo>
                    <a:pt x="1588" y="3835"/>
                  </a:lnTo>
                  <a:lnTo>
                    <a:pt x="1711" y="3542"/>
                  </a:lnTo>
                  <a:lnTo>
                    <a:pt x="1857" y="3224"/>
                  </a:lnTo>
                  <a:lnTo>
                    <a:pt x="2028" y="2956"/>
                  </a:lnTo>
                  <a:lnTo>
                    <a:pt x="2223" y="2687"/>
                  </a:lnTo>
                  <a:lnTo>
                    <a:pt x="2443" y="2443"/>
                  </a:lnTo>
                  <a:lnTo>
                    <a:pt x="2688" y="2223"/>
                  </a:lnTo>
                  <a:lnTo>
                    <a:pt x="2956" y="2028"/>
                  </a:lnTo>
                  <a:lnTo>
                    <a:pt x="3225" y="1857"/>
                  </a:lnTo>
                  <a:lnTo>
                    <a:pt x="3518" y="1710"/>
                  </a:lnTo>
                  <a:lnTo>
                    <a:pt x="3835" y="1612"/>
                  </a:lnTo>
                  <a:lnTo>
                    <a:pt x="4153" y="1515"/>
                  </a:lnTo>
                  <a:lnTo>
                    <a:pt x="4495" y="1466"/>
                  </a:lnTo>
                  <a:close/>
                  <a:moveTo>
                    <a:pt x="4837" y="0"/>
                  </a:moveTo>
                  <a:lnTo>
                    <a:pt x="4348" y="25"/>
                  </a:lnTo>
                  <a:lnTo>
                    <a:pt x="3860" y="98"/>
                  </a:lnTo>
                  <a:lnTo>
                    <a:pt x="3396" y="220"/>
                  </a:lnTo>
                  <a:lnTo>
                    <a:pt x="2956" y="391"/>
                  </a:lnTo>
                  <a:lnTo>
                    <a:pt x="2541" y="587"/>
                  </a:lnTo>
                  <a:lnTo>
                    <a:pt x="2150" y="831"/>
                  </a:lnTo>
                  <a:lnTo>
                    <a:pt x="1759" y="1124"/>
                  </a:lnTo>
                  <a:lnTo>
                    <a:pt x="1418" y="1441"/>
                  </a:lnTo>
                  <a:lnTo>
                    <a:pt x="1100" y="1783"/>
                  </a:lnTo>
                  <a:lnTo>
                    <a:pt x="831" y="2150"/>
                  </a:lnTo>
                  <a:lnTo>
                    <a:pt x="587" y="2540"/>
                  </a:lnTo>
                  <a:lnTo>
                    <a:pt x="392" y="2980"/>
                  </a:lnTo>
                  <a:lnTo>
                    <a:pt x="221" y="3420"/>
                  </a:lnTo>
                  <a:lnTo>
                    <a:pt x="99" y="3884"/>
                  </a:lnTo>
                  <a:lnTo>
                    <a:pt x="25" y="4348"/>
                  </a:lnTo>
                  <a:lnTo>
                    <a:pt x="1" y="4861"/>
                  </a:lnTo>
                  <a:lnTo>
                    <a:pt x="25" y="5349"/>
                  </a:lnTo>
                  <a:lnTo>
                    <a:pt x="99" y="5838"/>
                  </a:lnTo>
                  <a:lnTo>
                    <a:pt x="221" y="6302"/>
                  </a:lnTo>
                  <a:lnTo>
                    <a:pt x="392" y="6741"/>
                  </a:lnTo>
                  <a:lnTo>
                    <a:pt x="587" y="7156"/>
                  </a:lnTo>
                  <a:lnTo>
                    <a:pt x="831" y="7547"/>
                  </a:lnTo>
                  <a:lnTo>
                    <a:pt x="1100" y="7938"/>
                  </a:lnTo>
                  <a:lnTo>
                    <a:pt x="1418" y="8280"/>
                  </a:lnTo>
                  <a:lnTo>
                    <a:pt x="1759" y="8597"/>
                  </a:lnTo>
                  <a:lnTo>
                    <a:pt x="2150" y="8866"/>
                  </a:lnTo>
                  <a:lnTo>
                    <a:pt x="2541" y="9110"/>
                  </a:lnTo>
                  <a:lnTo>
                    <a:pt x="2956" y="9306"/>
                  </a:lnTo>
                  <a:lnTo>
                    <a:pt x="3396" y="9477"/>
                  </a:lnTo>
                  <a:lnTo>
                    <a:pt x="3860" y="9599"/>
                  </a:lnTo>
                  <a:lnTo>
                    <a:pt x="4348" y="9672"/>
                  </a:lnTo>
                  <a:lnTo>
                    <a:pt x="4837" y="9696"/>
                  </a:lnTo>
                  <a:lnTo>
                    <a:pt x="5350" y="9672"/>
                  </a:lnTo>
                  <a:lnTo>
                    <a:pt x="5814" y="9599"/>
                  </a:lnTo>
                  <a:lnTo>
                    <a:pt x="6278" y="9477"/>
                  </a:lnTo>
                  <a:lnTo>
                    <a:pt x="6717" y="9306"/>
                  </a:lnTo>
                  <a:lnTo>
                    <a:pt x="7157" y="9110"/>
                  </a:lnTo>
                  <a:lnTo>
                    <a:pt x="7548" y="8866"/>
                  </a:lnTo>
                  <a:lnTo>
                    <a:pt x="7914" y="8597"/>
                  </a:lnTo>
                  <a:lnTo>
                    <a:pt x="8256" y="8280"/>
                  </a:lnTo>
                  <a:lnTo>
                    <a:pt x="8573" y="7938"/>
                  </a:lnTo>
                  <a:lnTo>
                    <a:pt x="8867" y="7547"/>
                  </a:lnTo>
                  <a:lnTo>
                    <a:pt x="9111" y="7156"/>
                  </a:lnTo>
                  <a:lnTo>
                    <a:pt x="9306" y="6741"/>
                  </a:lnTo>
                  <a:lnTo>
                    <a:pt x="9477" y="6302"/>
                  </a:lnTo>
                  <a:lnTo>
                    <a:pt x="9599" y="5838"/>
                  </a:lnTo>
                  <a:lnTo>
                    <a:pt x="9673" y="5349"/>
                  </a:lnTo>
                  <a:lnTo>
                    <a:pt x="9697" y="4861"/>
                  </a:lnTo>
                  <a:lnTo>
                    <a:pt x="9673" y="4348"/>
                  </a:lnTo>
                  <a:lnTo>
                    <a:pt x="9599" y="3884"/>
                  </a:lnTo>
                  <a:lnTo>
                    <a:pt x="9477" y="3420"/>
                  </a:lnTo>
                  <a:lnTo>
                    <a:pt x="9306" y="2980"/>
                  </a:lnTo>
                  <a:lnTo>
                    <a:pt x="9111" y="2540"/>
                  </a:lnTo>
                  <a:lnTo>
                    <a:pt x="8867" y="2150"/>
                  </a:lnTo>
                  <a:lnTo>
                    <a:pt x="8573" y="1783"/>
                  </a:lnTo>
                  <a:lnTo>
                    <a:pt x="8256" y="1441"/>
                  </a:lnTo>
                  <a:lnTo>
                    <a:pt x="7914" y="1124"/>
                  </a:lnTo>
                  <a:lnTo>
                    <a:pt x="7548" y="831"/>
                  </a:lnTo>
                  <a:lnTo>
                    <a:pt x="7157" y="587"/>
                  </a:lnTo>
                  <a:lnTo>
                    <a:pt x="6717" y="391"/>
                  </a:lnTo>
                  <a:lnTo>
                    <a:pt x="6278" y="220"/>
                  </a:lnTo>
                  <a:lnTo>
                    <a:pt x="5814" y="98"/>
                  </a:lnTo>
                  <a:lnTo>
                    <a:pt x="5350" y="25"/>
                  </a:lnTo>
                  <a:lnTo>
                    <a:pt x="483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558;p39"/>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548;p39"/>
          <p:cNvGrpSpPr/>
          <p:nvPr/>
        </p:nvGrpSpPr>
        <p:grpSpPr>
          <a:xfrm rot="2183724">
            <a:off x="7124361" y="1194238"/>
            <a:ext cx="413486" cy="261355"/>
            <a:chOff x="3241525" y="3039450"/>
            <a:chExt cx="494600" cy="312625"/>
          </a:xfrm>
        </p:grpSpPr>
        <p:sp>
          <p:nvSpPr>
            <p:cNvPr id="28" name="Google Shape;549;p39"/>
            <p:cNvSpPr/>
            <p:nvPr/>
          </p:nvSpPr>
          <p:spPr>
            <a:xfrm>
              <a:off x="3241525" y="3039450"/>
              <a:ext cx="494600" cy="312625"/>
            </a:xfrm>
            <a:custGeom>
              <a:avLst/>
              <a:gdLst/>
              <a:ahLst/>
              <a:cxnLst/>
              <a:rect l="l" t="t" r="r" b="b"/>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550;p39"/>
            <p:cNvSpPr/>
            <p:nvPr/>
          </p:nvSpPr>
          <p:spPr>
            <a:xfrm>
              <a:off x="3384400" y="3091350"/>
              <a:ext cx="208850" cy="208825"/>
            </a:xfrm>
            <a:custGeom>
              <a:avLst/>
              <a:gdLst/>
              <a:ahLst/>
              <a:cxnLst/>
              <a:rect l="l" t="t" r="r" b="b"/>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74" name="Picture 2" descr="PlaneMate Registration - Tour Strike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rot="18099510">
            <a:off x="8057866" y="2642170"/>
            <a:ext cx="385039" cy="385039"/>
          </a:xfrm>
          <a:prstGeom prst="rect">
            <a:avLst/>
          </a:prstGeom>
          <a:noFill/>
        </p:spPr>
      </p:pic>
      <p:pic>
        <p:nvPicPr>
          <p:cNvPr id="3076" name="Picture 4" descr="Restore icon - Free download on Iconfinder"/>
          <p:cNvPicPr>
            <a:picLocks noChangeAspect="1" noChangeArrowheads="1"/>
          </p:cNvPicPr>
          <p:nvPr/>
        </p:nvPicPr>
        <p:blipFill>
          <a:blip r:embed="rId3">
            <a:lum bright="70000" contrast="-70000"/>
            <a:extLst>
              <a:ext uri="{BEBA8EAE-BF5A-486C-A8C5-ECC9F3942E4B}">
                <a14:imgProps xmlns:a14="http://schemas.microsoft.com/office/drawing/2010/main">
                  <a14:imgLayer r:embed="rId4">
                    <a14:imgEffect>
                      <a14:colorTemperature colorTemp="6131"/>
                    </a14:imgEffect>
                    <a14:imgEffect>
                      <a14:saturation sat="129000"/>
                    </a14:imgEffect>
                  </a14:imgLayer>
                </a14:imgProps>
              </a:ext>
              <a:ext uri="{28A0092B-C50C-407E-A947-70E740481C1C}">
                <a14:useLocalDpi xmlns:a14="http://schemas.microsoft.com/office/drawing/2010/main" val="0"/>
              </a:ext>
            </a:extLst>
          </a:blip>
          <a:srcRect/>
          <a:stretch>
            <a:fillRect/>
          </a:stretch>
        </p:blipFill>
        <p:spPr bwMode="auto">
          <a:xfrm rot="19701172">
            <a:off x="6038892" y="1183989"/>
            <a:ext cx="467303" cy="467303"/>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6111101" y="2097936"/>
            <a:ext cx="1560042" cy="369332"/>
          </a:xfrm>
          <a:prstGeom prst="rect">
            <a:avLst/>
          </a:prstGeom>
          <a:noFill/>
        </p:spPr>
        <p:txBody>
          <a:bodyPr wrap="none" rtlCol="0">
            <a:spAutoFit/>
          </a:bodyPr>
          <a:lstStyle/>
          <a:p>
            <a:r>
              <a:rPr lang="en-US" sz="1800" b="1" dirty="0" smtClean="0">
                <a:solidFill>
                  <a:schemeClr val="bg1"/>
                </a:solidFill>
                <a:latin typeface="Calibri" panose="020F0502020204030204" pitchFamily="34" charset="0"/>
                <a:cs typeface="Calibri" panose="020F0502020204030204" pitchFamily="34" charset="0"/>
              </a:rPr>
              <a:t>Cyber Security</a:t>
            </a:r>
            <a:endParaRPr lang="en-US" sz="18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4352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65655" y="97065"/>
            <a:ext cx="8389279" cy="3081564"/>
          </a:xfrm>
        </p:spPr>
        <p:txBody>
          <a:bodyPr/>
          <a:lstStyle/>
          <a:p>
            <a:pPr marL="76200" indent="0">
              <a:buNone/>
            </a:pPr>
            <a:r>
              <a:rPr lang="en-US" sz="1600" dirty="0">
                <a:latin typeface="Lexend Deca" panose="020B0604020202020204" charset="0"/>
              </a:rPr>
              <a:t>Risk Management (identifying, assessing and responding to threats- i.e. NIST Framework:  Identify, Protect, Detect, Respond, </a:t>
            </a:r>
            <a:r>
              <a:rPr lang="en-US" sz="1600" dirty="0" smtClean="0">
                <a:latin typeface="Lexend Deca" panose="020B0604020202020204" charset="0"/>
              </a:rPr>
              <a:t>Recover</a:t>
            </a:r>
            <a:endParaRPr lang="en-US" sz="1600" dirty="0">
              <a:latin typeface="Lexend Deca" panose="020B0604020202020204" charset="0"/>
            </a:endParaRPr>
          </a:p>
          <a:p>
            <a:r>
              <a:rPr lang="en-US" sz="1600" dirty="0" smtClean="0">
                <a:latin typeface="Lexend Deca" panose="020B0604020202020204" charset="0"/>
              </a:rPr>
              <a:t> </a:t>
            </a:r>
            <a:r>
              <a:rPr lang="en-US" sz="1600" dirty="0">
                <a:latin typeface="Lexend Deca" panose="020B0604020202020204" charset="0"/>
              </a:rPr>
              <a:t>Protecting critical infrastructure through rapid proto-typing of technologies and Public/Private </a:t>
            </a:r>
            <a:r>
              <a:rPr lang="en-US" sz="1600" dirty="0" smtClean="0">
                <a:latin typeface="Lexend Deca" panose="020B0604020202020204" charset="0"/>
              </a:rPr>
              <a:t>cooperation</a:t>
            </a:r>
            <a:endParaRPr lang="en-US" sz="1600" dirty="0">
              <a:latin typeface="Lexend Deca" panose="020B0604020202020204" charset="0"/>
            </a:endParaRPr>
          </a:p>
          <a:p>
            <a:r>
              <a:rPr lang="en-US" sz="1600" dirty="0" smtClean="0">
                <a:latin typeface="Lexend Deca" panose="020B0604020202020204" charset="0"/>
              </a:rPr>
              <a:t> </a:t>
            </a:r>
            <a:r>
              <a:rPr lang="en-US" sz="1600" dirty="0">
                <a:latin typeface="Lexend Deca" panose="020B0604020202020204" charset="0"/>
              </a:rPr>
              <a:t>Modernizing security </a:t>
            </a:r>
            <a:r>
              <a:rPr lang="en-US" sz="1600" dirty="0" smtClean="0">
                <a:latin typeface="Lexend Deca" panose="020B0604020202020204" charset="0"/>
              </a:rPr>
              <a:t>architectures</a:t>
            </a:r>
            <a:endParaRPr lang="en-US" sz="1600" dirty="0">
              <a:latin typeface="Lexend Deca" panose="020B0604020202020204" charset="0"/>
            </a:endParaRPr>
          </a:p>
          <a:p>
            <a:r>
              <a:rPr lang="en-US" sz="1600" dirty="0" smtClean="0">
                <a:latin typeface="Lexend Deca" panose="020B0604020202020204" charset="0"/>
              </a:rPr>
              <a:t> </a:t>
            </a:r>
            <a:r>
              <a:rPr lang="en-US" sz="1600" dirty="0">
                <a:latin typeface="Lexend Deca" panose="020B0604020202020204" charset="0"/>
              </a:rPr>
              <a:t>Mobile and BYOD </a:t>
            </a:r>
            <a:r>
              <a:rPr lang="en-US" sz="1600" dirty="0" smtClean="0">
                <a:latin typeface="Lexend Deca" panose="020B0604020202020204" charset="0"/>
              </a:rPr>
              <a:t>Security</a:t>
            </a:r>
            <a:endParaRPr lang="en-US" sz="1600" dirty="0">
              <a:latin typeface="Lexend Deca" panose="020B0604020202020204" charset="0"/>
            </a:endParaRPr>
          </a:p>
          <a:p>
            <a:r>
              <a:rPr lang="en-US" sz="1600" dirty="0" smtClean="0">
                <a:latin typeface="Lexend Deca" panose="020B0604020202020204" charset="0"/>
              </a:rPr>
              <a:t>Incident Response</a:t>
            </a:r>
            <a:endParaRPr lang="en-US" sz="1600" dirty="0">
              <a:latin typeface="Lexend Deca" panose="020B0604020202020204" charset="0"/>
            </a:endParaRPr>
          </a:p>
          <a:p>
            <a:r>
              <a:rPr lang="en-US" sz="1600" dirty="0" smtClean="0">
                <a:latin typeface="Lexend Deca" panose="020B0604020202020204" charset="0"/>
              </a:rPr>
              <a:t>Policy</a:t>
            </a:r>
            <a:r>
              <a:rPr lang="en-US" sz="1600" dirty="0">
                <a:latin typeface="Lexend Deca" panose="020B0604020202020204" charset="0"/>
              </a:rPr>
              <a:t>: Best Practices, Compliance</a:t>
            </a:r>
          </a:p>
          <a:p>
            <a:endParaRPr lang="en-US" sz="1600" dirty="0">
              <a:latin typeface="Lexend Deca" panose="020B0604020202020204" charset="0"/>
            </a:endParaRPr>
          </a:p>
          <a:p>
            <a:pPr marL="76200" indent="0">
              <a:buNone/>
            </a:pPr>
            <a:r>
              <a:rPr lang="en-US" sz="1600" dirty="0">
                <a:solidFill>
                  <a:schemeClr val="accent4"/>
                </a:solidFill>
                <a:latin typeface="Lexend Deca" panose="020B0604020202020204" charset="0"/>
              </a:rPr>
              <a:t>SECURITY BY DESIGN, DEFENSE IN DEPTH, ZERO </a:t>
            </a:r>
            <a:r>
              <a:rPr lang="en-US" sz="1600" dirty="0" smtClean="0">
                <a:solidFill>
                  <a:schemeClr val="accent4"/>
                </a:solidFill>
                <a:latin typeface="Lexend Deca" panose="020B0604020202020204" charset="0"/>
              </a:rPr>
              <a:t>TRUST</a:t>
            </a:r>
            <a:endParaRPr lang="en-US" sz="1600" dirty="0">
              <a:latin typeface="Lexend Deca" panose="020B0604020202020204" charset="0"/>
            </a:endParaRPr>
          </a:p>
          <a:p>
            <a:pPr marL="76200" indent="0">
              <a:buNone/>
            </a:pPr>
            <a:r>
              <a:rPr lang="en-US" sz="1600" i="1" dirty="0">
                <a:latin typeface="Lexend Deca" panose="020B0604020202020204" charset="0"/>
              </a:rPr>
              <a:t>Digital fraud management strategies are evolving. Banks today opt for a multilayered approach in cybersecurity. Multifactor authentication layered with risk-based access, behavioral biometrics and AI-driven anomaly detection, followed by end-to-end encryption.</a:t>
            </a:r>
            <a:r>
              <a:rPr lang="en-US" sz="1600" dirty="0">
                <a:latin typeface="Lexend Deca" panose="020B0604020202020204" charset="0"/>
              </a:rPr>
              <a:t/>
            </a:r>
            <a:br>
              <a:rPr lang="en-US" sz="1600" dirty="0">
                <a:latin typeface="Lexend Deca" panose="020B0604020202020204" charset="0"/>
              </a:rPr>
            </a:br>
            <a:endParaRPr lang="en-US" sz="1600" dirty="0">
              <a:latin typeface="Lexend Deca" panose="020B0604020202020204"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Tree>
    <p:extLst>
      <p:ext uri="{BB962C8B-B14F-4D97-AF65-F5344CB8AC3E}">
        <p14:creationId xmlns:p14="http://schemas.microsoft.com/office/powerpoint/2010/main" val="21091490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p:cNvSpPr/>
          <p:nvPr/>
        </p:nvSpPr>
        <p:spPr>
          <a:xfrm>
            <a:off x="5823431" y="1429657"/>
            <a:ext cx="2271486" cy="227148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66202" y="686805"/>
            <a:ext cx="6014400" cy="857400"/>
          </a:xfrm>
        </p:spPr>
        <p:txBody>
          <a:bodyPr/>
          <a:lstStyle/>
          <a:p>
            <a:r>
              <a:rPr lang="en-US" sz="3200" dirty="0" smtClean="0"/>
              <a:t>7.</a:t>
            </a:r>
            <a:br>
              <a:rPr lang="en-US" sz="3200" dirty="0" smtClean="0"/>
            </a:br>
            <a:r>
              <a:rPr lang="en-US" sz="3200" dirty="0" smtClean="0"/>
              <a:t>Components </a:t>
            </a:r>
            <a:r>
              <a:rPr lang="en-US" sz="3200" dirty="0"/>
              <a:t>of a Banking Cybersecurity Framework</a:t>
            </a:r>
          </a:p>
        </p:txBody>
      </p:sp>
      <p:sp>
        <p:nvSpPr>
          <p:cNvPr id="3" name="Subtitle 2"/>
          <p:cNvSpPr>
            <a:spLocks noGrp="1"/>
          </p:cNvSpPr>
          <p:nvPr>
            <p:ph type="body" idx="1"/>
          </p:nvPr>
        </p:nvSpPr>
        <p:spPr>
          <a:xfrm>
            <a:off x="428150" y="1836543"/>
            <a:ext cx="6014400" cy="672193"/>
          </a:xfrm>
        </p:spPr>
        <p:txBody>
          <a:bodyPr/>
          <a:lstStyle/>
          <a:p>
            <a:pPr marL="76200" indent="0">
              <a:buNone/>
            </a:pPr>
            <a:r>
              <a:rPr lang="en-US" sz="1800" dirty="0">
                <a:solidFill>
                  <a:schemeClr val="accent4"/>
                </a:solidFill>
                <a:latin typeface="Lexend Deca" panose="020B0604020202020204" charset="0"/>
              </a:rPr>
              <a:t>Basic steps to minimize risk</a:t>
            </a:r>
          </a:p>
          <a:p>
            <a:endParaRPr lang="en-US" dirty="0"/>
          </a:p>
        </p:txBody>
      </p:sp>
      <p:grpSp>
        <p:nvGrpSpPr>
          <p:cNvPr id="11" name="Google Shape;1016;p40"/>
          <p:cNvGrpSpPr/>
          <p:nvPr/>
        </p:nvGrpSpPr>
        <p:grpSpPr>
          <a:xfrm>
            <a:off x="5409268" y="1119533"/>
            <a:ext cx="2985147" cy="2756401"/>
            <a:chOff x="9636480" y="5530067"/>
            <a:chExt cx="617232" cy="569935"/>
          </a:xfrm>
        </p:grpSpPr>
        <p:sp>
          <p:nvSpPr>
            <p:cNvPr id="13" name="Google Shape;1018;p40"/>
            <p:cNvSpPr/>
            <p:nvPr/>
          </p:nvSpPr>
          <p:spPr>
            <a:xfrm>
              <a:off x="9854836" y="5530067"/>
              <a:ext cx="168300" cy="168300"/>
            </a:xfrm>
            <a:prstGeom prst="ellipse">
              <a:avLst/>
            </a:prstGeom>
            <a:solidFill>
              <a:schemeClr val="accent1"/>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4" name="Google Shape;1019;p40"/>
            <p:cNvSpPr/>
            <p:nvPr/>
          </p:nvSpPr>
          <p:spPr>
            <a:xfrm>
              <a:off x="10023135" y="5931701"/>
              <a:ext cx="168000" cy="168300"/>
            </a:xfrm>
            <a:prstGeom prst="ellipse">
              <a:avLst/>
            </a:prstGeom>
            <a:solidFill>
              <a:schemeClr val="accent4"/>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5" name="Google Shape;1020;p40"/>
            <p:cNvSpPr/>
            <p:nvPr/>
          </p:nvSpPr>
          <p:spPr>
            <a:xfrm>
              <a:off x="10085412" y="5691381"/>
              <a:ext cx="168300" cy="168900"/>
            </a:xfrm>
            <a:prstGeom prst="ellipse">
              <a:avLst/>
            </a:prstGeom>
            <a:solidFill>
              <a:schemeClr val="accent3"/>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6" name="Google Shape;1021;p40"/>
            <p:cNvSpPr/>
            <p:nvPr/>
          </p:nvSpPr>
          <p:spPr>
            <a:xfrm>
              <a:off x="9636480" y="5694422"/>
              <a:ext cx="168000" cy="168900"/>
            </a:xfrm>
            <a:prstGeom prst="ellipse">
              <a:avLst/>
            </a:prstGeom>
            <a:solidFill>
              <a:schemeClr val="accent6"/>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sp>
          <p:nvSpPr>
            <p:cNvPr id="17" name="Google Shape;1022;p40"/>
            <p:cNvSpPr/>
            <p:nvPr/>
          </p:nvSpPr>
          <p:spPr>
            <a:xfrm>
              <a:off x="9718174" y="5931702"/>
              <a:ext cx="168300" cy="168300"/>
            </a:xfrm>
            <a:prstGeom prst="ellipse">
              <a:avLst/>
            </a:prstGeom>
            <a:solidFill>
              <a:schemeClr val="accent5"/>
            </a:solidFill>
            <a:ln>
              <a:noFill/>
            </a:ln>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chemeClr val="dk1"/>
                </a:buClr>
                <a:buSzPts val="1400"/>
                <a:buFont typeface="Calibri"/>
                <a:buNone/>
              </a:pPr>
              <a:endParaRPr sz="1400" b="0" i="0" u="none" strike="noStrike" cap="none">
                <a:solidFill>
                  <a:schemeClr val="dk1"/>
                </a:solidFill>
                <a:latin typeface="Calibri"/>
                <a:ea typeface="Calibri"/>
                <a:cs typeface="Calibri"/>
                <a:sym typeface="Calibri"/>
              </a:endParaRPr>
            </a:p>
          </p:txBody>
        </p:sp>
      </p:grpSp>
      <p:sp>
        <p:nvSpPr>
          <p:cNvPr id="25" name="TextBox 24"/>
          <p:cNvSpPr txBox="1"/>
          <p:nvPr/>
        </p:nvSpPr>
        <p:spPr>
          <a:xfrm>
            <a:off x="6515589" y="1241748"/>
            <a:ext cx="811441" cy="307777"/>
          </a:xfrm>
          <a:prstGeom prst="rect">
            <a:avLst/>
          </a:prstGeom>
          <a:noFill/>
        </p:spPr>
        <p:txBody>
          <a:bodyPr wrap="none" rtlCol="0">
            <a:spAutoFit/>
          </a:bodyPr>
          <a:lstStyle/>
          <a:p>
            <a:r>
              <a:rPr lang="en-US" dirty="0" smtClean="0">
                <a:solidFill>
                  <a:schemeClr val="bg1"/>
                </a:solidFill>
              </a:rPr>
              <a:t>Identify </a:t>
            </a:r>
          </a:p>
        </p:txBody>
      </p:sp>
      <p:sp>
        <p:nvSpPr>
          <p:cNvPr id="26" name="TextBox 25"/>
          <p:cNvSpPr txBox="1"/>
          <p:nvPr/>
        </p:nvSpPr>
        <p:spPr>
          <a:xfrm>
            <a:off x="7593039" y="1963635"/>
            <a:ext cx="872355" cy="307777"/>
          </a:xfrm>
          <a:prstGeom prst="rect">
            <a:avLst/>
          </a:prstGeom>
          <a:noFill/>
        </p:spPr>
        <p:txBody>
          <a:bodyPr wrap="none" rtlCol="0">
            <a:spAutoFit/>
          </a:bodyPr>
          <a:lstStyle/>
          <a:p>
            <a:r>
              <a:rPr lang="en-US" dirty="0" smtClean="0">
                <a:solidFill>
                  <a:schemeClr val="bg1"/>
                </a:solidFill>
              </a:rPr>
              <a:t>Analyze </a:t>
            </a:r>
          </a:p>
        </p:txBody>
      </p:sp>
      <p:sp>
        <p:nvSpPr>
          <p:cNvPr id="27" name="TextBox 26"/>
          <p:cNvSpPr txBox="1"/>
          <p:nvPr/>
        </p:nvSpPr>
        <p:spPr>
          <a:xfrm>
            <a:off x="7346016" y="3157109"/>
            <a:ext cx="683200" cy="307777"/>
          </a:xfrm>
          <a:prstGeom prst="rect">
            <a:avLst/>
          </a:prstGeom>
          <a:noFill/>
        </p:spPr>
        <p:txBody>
          <a:bodyPr wrap="none" rtlCol="0">
            <a:spAutoFit/>
          </a:bodyPr>
          <a:lstStyle/>
          <a:p>
            <a:r>
              <a:rPr lang="en-US" dirty="0" smtClean="0">
                <a:solidFill>
                  <a:schemeClr val="bg1"/>
                </a:solidFill>
              </a:rPr>
              <a:t>Action</a:t>
            </a:r>
          </a:p>
        </p:txBody>
      </p:sp>
      <p:sp>
        <p:nvSpPr>
          <p:cNvPr id="28" name="TextBox 27"/>
          <p:cNvSpPr txBox="1"/>
          <p:nvPr/>
        </p:nvSpPr>
        <p:spPr>
          <a:xfrm>
            <a:off x="5815521" y="3165048"/>
            <a:ext cx="780983" cy="307777"/>
          </a:xfrm>
          <a:prstGeom prst="rect">
            <a:avLst/>
          </a:prstGeom>
          <a:noFill/>
        </p:spPr>
        <p:txBody>
          <a:bodyPr wrap="none" rtlCol="0">
            <a:spAutoFit/>
          </a:bodyPr>
          <a:lstStyle/>
          <a:p>
            <a:r>
              <a:rPr lang="en-US" dirty="0" smtClean="0">
                <a:solidFill>
                  <a:schemeClr val="bg1"/>
                </a:solidFill>
              </a:rPr>
              <a:t>Monitor</a:t>
            </a:r>
          </a:p>
        </p:txBody>
      </p:sp>
      <p:sp>
        <p:nvSpPr>
          <p:cNvPr id="29" name="TextBox 28"/>
          <p:cNvSpPr txBox="1"/>
          <p:nvPr/>
        </p:nvSpPr>
        <p:spPr>
          <a:xfrm>
            <a:off x="5416235" y="2038393"/>
            <a:ext cx="761747" cy="307777"/>
          </a:xfrm>
          <a:prstGeom prst="rect">
            <a:avLst/>
          </a:prstGeom>
          <a:noFill/>
        </p:spPr>
        <p:txBody>
          <a:bodyPr wrap="none" rtlCol="0">
            <a:spAutoFit/>
          </a:bodyPr>
          <a:lstStyle/>
          <a:p>
            <a:r>
              <a:rPr lang="en-US" dirty="0" smtClean="0">
                <a:solidFill>
                  <a:schemeClr val="bg1"/>
                </a:solidFill>
              </a:rPr>
              <a:t>Control</a:t>
            </a:r>
          </a:p>
        </p:txBody>
      </p:sp>
      <p:grpSp>
        <p:nvGrpSpPr>
          <p:cNvPr id="30" name="Google Shape;548;p39"/>
          <p:cNvGrpSpPr/>
          <p:nvPr/>
        </p:nvGrpSpPr>
        <p:grpSpPr>
          <a:xfrm>
            <a:off x="6690769" y="1624176"/>
            <a:ext cx="335982" cy="212367"/>
            <a:chOff x="3241525" y="3039450"/>
            <a:chExt cx="494600" cy="312625"/>
          </a:xfrm>
        </p:grpSpPr>
        <p:sp>
          <p:nvSpPr>
            <p:cNvPr id="31" name="Google Shape;549;p39"/>
            <p:cNvSpPr/>
            <p:nvPr/>
          </p:nvSpPr>
          <p:spPr>
            <a:xfrm>
              <a:off x="3241525" y="3039450"/>
              <a:ext cx="494600" cy="312625"/>
            </a:xfrm>
            <a:custGeom>
              <a:avLst/>
              <a:gdLst/>
              <a:ahLst/>
              <a:cxnLst/>
              <a:rect l="l" t="t" r="r" b="b"/>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550;p39"/>
            <p:cNvSpPr/>
            <p:nvPr/>
          </p:nvSpPr>
          <p:spPr>
            <a:xfrm>
              <a:off x="3384400" y="3091350"/>
              <a:ext cx="208850" cy="208825"/>
            </a:xfrm>
            <a:custGeom>
              <a:avLst/>
              <a:gdLst/>
              <a:ahLst/>
              <a:cxnLst/>
              <a:rect l="l" t="t" r="r" b="b"/>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555;p39"/>
          <p:cNvGrpSpPr/>
          <p:nvPr/>
        </p:nvGrpSpPr>
        <p:grpSpPr>
          <a:xfrm>
            <a:off x="7750912" y="2225433"/>
            <a:ext cx="383494" cy="391391"/>
            <a:chOff x="3955900" y="2984500"/>
            <a:chExt cx="414000" cy="422525"/>
          </a:xfrm>
        </p:grpSpPr>
        <p:sp>
          <p:nvSpPr>
            <p:cNvPr id="34" name="Google Shape;556;p39"/>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58;p39"/>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 name="Google Shape;580;p39"/>
          <p:cNvGrpSpPr/>
          <p:nvPr/>
        </p:nvGrpSpPr>
        <p:grpSpPr>
          <a:xfrm>
            <a:off x="7793114" y="2262115"/>
            <a:ext cx="208032" cy="167148"/>
            <a:chOff x="3988875" y="3717800"/>
            <a:chExt cx="348050" cy="279650"/>
          </a:xfrm>
        </p:grpSpPr>
        <p:sp>
          <p:nvSpPr>
            <p:cNvPr id="39" name="Google Shape;582;p39"/>
            <p:cNvSpPr/>
            <p:nvPr/>
          </p:nvSpPr>
          <p:spPr>
            <a:xfrm>
              <a:off x="3988875" y="3864325"/>
              <a:ext cx="77575" cy="133125"/>
            </a:xfrm>
            <a:custGeom>
              <a:avLst/>
              <a:gdLst/>
              <a:ahLst/>
              <a:cxnLst/>
              <a:rect l="l" t="t" r="r" b="b"/>
              <a:pathLst>
                <a:path w="3103" h="5325" extrusionOk="0">
                  <a:moveTo>
                    <a:pt x="489" y="1"/>
                  </a:moveTo>
                  <a:lnTo>
                    <a:pt x="391" y="25"/>
                  </a:lnTo>
                  <a:lnTo>
                    <a:pt x="294" y="50"/>
                  </a:lnTo>
                  <a:lnTo>
                    <a:pt x="196" y="98"/>
                  </a:lnTo>
                  <a:lnTo>
                    <a:pt x="147" y="147"/>
                  </a:lnTo>
                  <a:lnTo>
                    <a:pt x="74" y="220"/>
                  </a:lnTo>
                  <a:lnTo>
                    <a:pt x="25" y="294"/>
                  </a:lnTo>
                  <a:lnTo>
                    <a:pt x="0" y="391"/>
                  </a:lnTo>
                  <a:lnTo>
                    <a:pt x="0" y="489"/>
                  </a:lnTo>
                  <a:lnTo>
                    <a:pt x="0" y="5325"/>
                  </a:lnTo>
                  <a:lnTo>
                    <a:pt x="3102" y="5325"/>
                  </a:lnTo>
                  <a:lnTo>
                    <a:pt x="3102" y="489"/>
                  </a:lnTo>
                  <a:lnTo>
                    <a:pt x="3102" y="391"/>
                  </a:lnTo>
                  <a:lnTo>
                    <a:pt x="3053" y="294"/>
                  </a:lnTo>
                  <a:lnTo>
                    <a:pt x="3029" y="220"/>
                  </a:lnTo>
                  <a:lnTo>
                    <a:pt x="2956" y="147"/>
                  </a:lnTo>
                  <a:lnTo>
                    <a:pt x="2882" y="98"/>
                  </a:lnTo>
                  <a:lnTo>
                    <a:pt x="2809" y="50"/>
                  </a:lnTo>
                  <a:lnTo>
                    <a:pt x="2711" y="25"/>
                  </a:lnTo>
                  <a:lnTo>
                    <a:pt x="26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83;p39"/>
            <p:cNvSpPr/>
            <p:nvPr/>
          </p:nvSpPr>
          <p:spPr>
            <a:xfrm>
              <a:off x="4259350" y="3864325"/>
              <a:ext cx="77575" cy="133125"/>
            </a:xfrm>
            <a:custGeom>
              <a:avLst/>
              <a:gdLst/>
              <a:ahLst/>
              <a:cxnLst/>
              <a:rect l="l" t="t" r="r" b="b"/>
              <a:pathLst>
                <a:path w="3103" h="5325" extrusionOk="0">
                  <a:moveTo>
                    <a:pt x="489" y="1"/>
                  </a:moveTo>
                  <a:lnTo>
                    <a:pt x="392" y="25"/>
                  </a:lnTo>
                  <a:lnTo>
                    <a:pt x="294" y="50"/>
                  </a:lnTo>
                  <a:lnTo>
                    <a:pt x="221" y="98"/>
                  </a:lnTo>
                  <a:lnTo>
                    <a:pt x="147" y="147"/>
                  </a:lnTo>
                  <a:lnTo>
                    <a:pt x="74" y="220"/>
                  </a:lnTo>
                  <a:lnTo>
                    <a:pt x="50" y="294"/>
                  </a:lnTo>
                  <a:lnTo>
                    <a:pt x="1" y="391"/>
                  </a:lnTo>
                  <a:lnTo>
                    <a:pt x="1" y="489"/>
                  </a:lnTo>
                  <a:lnTo>
                    <a:pt x="1" y="5325"/>
                  </a:lnTo>
                  <a:lnTo>
                    <a:pt x="3103" y="5325"/>
                  </a:lnTo>
                  <a:lnTo>
                    <a:pt x="3103" y="489"/>
                  </a:lnTo>
                  <a:lnTo>
                    <a:pt x="3103" y="391"/>
                  </a:lnTo>
                  <a:lnTo>
                    <a:pt x="3078" y="294"/>
                  </a:lnTo>
                  <a:lnTo>
                    <a:pt x="3029" y="220"/>
                  </a:lnTo>
                  <a:lnTo>
                    <a:pt x="2956" y="147"/>
                  </a:lnTo>
                  <a:lnTo>
                    <a:pt x="2907" y="98"/>
                  </a:lnTo>
                  <a:lnTo>
                    <a:pt x="2810" y="50"/>
                  </a:lnTo>
                  <a:lnTo>
                    <a:pt x="2712" y="25"/>
                  </a:lnTo>
                  <a:lnTo>
                    <a:pt x="26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584;p39"/>
            <p:cNvSpPr/>
            <p:nvPr/>
          </p:nvSpPr>
          <p:spPr>
            <a:xfrm>
              <a:off x="4078625" y="3717800"/>
              <a:ext cx="77575" cy="279650"/>
            </a:xfrm>
            <a:custGeom>
              <a:avLst/>
              <a:gdLst/>
              <a:ahLst/>
              <a:cxnLst/>
              <a:rect l="l" t="t" r="r" b="b"/>
              <a:pathLst>
                <a:path w="3103" h="11186" extrusionOk="0">
                  <a:moveTo>
                    <a:pt x="489" y="0"/>
                  </a:moveTo>
                  <a:lnTo>
                    <a:pt x="391" y="25"/>
                  </a:lnTo>
                  <a:lnTo>
                    <a:pt x="294" y="49"/>
                  </a:lnTo>
                  <a:lnTo>
                    <a:pt x="220" y="98"/>
                  </a:lnTo>
                  <a:lnTo>
                    <a:pt x="147" y="147"/>
                  </a:lnTo>
                  <a:lnTo>
                    <a:pt x="74" y="220"/>
                  </a:lnTo>
                  <a:lnTo>
                    <a:pt x="49" y="293"/>
                  </a:lnTo>
                  <a:lnTo>
                    <a:pt x="1" y="391"/>
                  </a:lnTo>
                  <a:lnTo>
                    <a:pt x="1" y="489"/>
                  </a:lnTo>
                  <a:lnTo>
                    <a:pt x="1" y="11186"/>
                  </a:lnTo>
                  <a:lnTo>
                    <a:pt x="3102" y="11186"/>
                  </a:lnTo>
                  <a:lnTo>
                    <a:pt x="3102" y="489"/>
                  </a:lnTo>
                  <a:lnTo>
                    <a:pt x="3102" y="391"/>
                  </a:lnTo>
                  <a:lnTo>
                    <a:pt x="3078" y="293"/>
                  </a:lnTo>
                  <a:lnTo>
                    <a:pt x="3029" y="220"/>
                  </a:lnTo>
                  <a:lnTo>
                    <a:pt x="2956" y="147"/>
                  </a:lnTo>
                  <a:lnTo>
                    <a:pt x="2907" y="98"/>
                  </a:lnTo>
                  <a:lnTo>
                    <a:pt x="2809" y="49"/>
                  </a:lnTo>
                  <a:lnTo>
                    <a:pt x="2712" y="25"/>
                  </a:lnTo>
                  <a:lnTo>
                    <a:pt x="261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585;p39"/>
            <p:cNvSpPr/>
            <p:nvPr/>
          </p:nvSpPr>
          <p:spPr>
            <a:xfrm>
              <a:off x="4168375" y="3788625"/>
              <a:ext cx="78175" cy="208825"/>
            </a:xfrm>
            <a:custGeom>
              <a:avLst/>
              <a:gdLst/>
              <a:ahLst/>
              <a:cxnLst/>
              <a:rect l="l" t="t" r="r" b="b"/>
              <a:pathLst>
                <a:path w="3127" h="8353" extrusionOk="0">
                  <a:moveTo>
                    <a:pt x="489" y="0"/>
                  </a:moveTo>
                  <a:lnTo>
                    <a:pt x="392" y="25"/>
                  </a:lnTo>
                  <a:lnTo>
                    <a:pt x="318" y="49"/>
                  </a:lnTo>
                  <a:lnTo>
                    <a:pt x="221" y="98"/>
                  </a:lnTo>
                  <a:lnTo>
                    <a:pt x="147" y="147"/>
                  </a:lnTo>
                  <a:lnTo>
                    <a:pt x="99" y="220"/>
                  </a:lnTo>
                  <a:lnTo>
                    <a:pt x="50" y="293"/>
                  </a:lnTo>
                  <a:lnTo>
                    <a:pt x="25" y="391"/>
                  </a:lnTo>
                  <a:lnTo>
                    <a:pt x="1" y="489"/>
                  </a:lnTo>
                  <a:lnTo>
                    <a:pt x="1" y="8353"/>
                  </a:lnTo>
                  <a:lnTo>
                    <a:pt x="3127" y="8353"/>
                  </a:lnTo>
                  <a:lnTo>
                    <a:pt x="3127" y="489"/>
                  </a:lnTo>
                  <a:lnTo>
                    <a:pt x="3103" y="391"/>
                  </a:lnTo>
                  <a:lnTo>
                    <a:pt x="3078" y="293"/>
                  </a:lnTo>
                  <a:lnTo>
                    <a:pt x="3029" y="220"/>
                  </a:lnTo>
                  <a:lnTo>
                    <a:pt x="2980" y="147"/>
                  </a:lnTo>
                  <a:lnTo>
                    <a:pt x="2907" y="98"/>
                  </a:lnTo>
                  <a:lnTo>
                    <a:pt x="2809" y="49"/>
                  </a:lnTo>
                  <a:lnTo>
                    <a:pt x="2736" y="25"/>
                  </a:lnTo>
                  <a:lnTo>
                    <a:pt x="263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551;p39"/>
          <p:cNvSpPr/>
          <p:nvPr/>
        </p:nvSpPr>
        <p:spPr>
          <a:xfrm>
            <a:off x="7449247" y="3464886"/>
            <a:ext cx="236271" cy="236257"/>
          </a:xfrm>
          <a:custGeom>
            <a:avLst/>
            <a:gdLst/>
            <a:ahLst/>
            <a:cxnLst/>
            <a:rect l="l" t="t" r="r" b="b"/>
            <a:pathLst>
              <a:path w="17000" h="16999" extrusionOk="0">
                <a:moveTo>
                  <a:pt x="8769" y="5740"/>
                </a:moveTo>
                <a:lnTo>
                  <a:pt x="9037" y="5788"/>
                </a:lnTo>
                <a:lnTo>
                  <a:pt x="9282" y="5862"/>
                </a:lnTo>
                <a:lnTo>
                  <a:pt x="9550" y="5935"/>
                </a:lnTo>
                <a:lnTo>
                  <a:pt x="9794" y="6057"/>
                </a:lnTo>
                <a:lnTo>
                  <a:pt x="10014" y="6204"/>
                </a:lnTo>
                <a:lnTo>
                  <a:pt x="10234" y="6350"/>
                </a:lnTo>
                <a:lnTo>
                  <a:pt x="10454" y="6546"/>
                </a:lnTo>
                <a:lnTo>
                  <a:pt x="10649" y="6765"/>
                </a:lnTo>
                <a:lnTo>
                  <a:pt x="10796" y="6985"/>
                </a:lnTo>
                <a:lnTo>
                  <a:pt x="10942" y="7205"/>
                </a:lnTo>
                <a:lnTo>
                  <a:pt x="11064" y="7449"/>
                </a:lnTo>
                <a:lnTo>
                  <a:pt x="11138" y="7718"/>
                </a:lnTo>
                <a:lnTo>
                  <a:pt x="11211" y="7962"/>
                </a:lnTo>
                <a:lnTo>
                  <a:pt x="11260" y="8231"/>
                </a:lnTo>
                <a:lnTo>
                  <a:pt x="11260" y="8499"/>
                </a:lnTo>
                <a:lnTo>
                  <a:pt x="11260" y="8768"/>
                </a:lnTo>
                <a:lnTo>
                  <a:pt x="11211" y="9037"/>
                </a:lnTo>
                <a:lnTo>
                  <a:pt x="11138" y="9281"/>
                </a:lnTo>
                <a:lnTo>
                  <a:pt x="11064" y="9550"/>
                </a:lnTo>
                <a:lnTo>
                  <a:pt x="10942" y="9794"/>
                </a:lnTo>
                <a:lnTo>
                  <a:pt x="10796" y="10014"/>
                </a:lnTo>
                <a:lnTo>
                  <a:pt x="10649" y="10233"/>
                </a:lnTo>
                <a:lnTo>
                  <a:pt x="10454" y="10453"/>
                </a:lnTo>
                <a:lnTo>
                  <a:pt x="10234" y="10649"/>
                </a:lnTo>
                <a:lnTo>
                  <a:pt x="10014" y="10795"/>
                </a:lnTo>
                <a:lnTo>
                  <a:pt x="9794" y="10942"/>
                </a:lnTo>
                <a:lnTo>
                  <a:pt x="9550" y="11064"/>
                </a:lnTo>
                <a:lnTo>
                  <a:pt x="9282" y="11137"/>
                </a:lnTo>
                <a:lnTo>
                  <a:pt x="9037" y="11210"/>
                </a:lnTo>
                <a:lnTo>
                  <a:pt x="8769" y="11259"/>
                </a:lnTo>
                <a:lnTo>
                  <a:pt x="8231" y="11259"/>
                </a:lnTo>
                <a:lnTo>
                  <a:pt x="7963" y="11210"/>
                </a:lnTo>
                <a:lnTo>
                  <a:pt x="7719" y="11137"/>
                </a:lnTo>
                <a:lnTo>
                  <a:pt x="7450" y="11064"/>
                </a:lnTo>
                <a:lnTo>
                  <a:pt x="7206" y="10942"/>
                </a:lnTo>
                <a:lnTo>
                  <a:pt x="6986" y="10795"/>
                </a:lnTo>
                <a:lnTo>
                  <a:pt x="6766" y="10649"/>
                </a:lnTo>
                <a:lnTo>
                  <a:pt x="6546" y="10453"/>
                </a:lnTo>
                <a:lnTo>
                  <a:pt x="6351" y="10233"/>
                </a:lnTo>
                <a:lnTo>
                  <a:pt x="6204" y="10014"/>
                </a:lnTo>
                <a:lnTo>
                  <a:pt x="6058" y="9794"/>
                </a:lnTo>
                <a:lnTo>
                  <a:pt x="5936" y="9550"/>
                </a:lnTo>
                <a:lnTo>
                  <a:pt x="5862" y="9281"/>
                </a:lnTo>
                <a:lnTo>
                  <a:pt x="5789" y="9037"/>
                </a:lnTo>
                <a:lnTo>
                  <a:pt x="5740" y="8768"/>
                </a:lnTo>
                <a:lnTo>
                  <a:pt x="5740" y="8499"/>
                </a:lnTo>
                <a:lnTo>
                  <a:pt x="5740" y="8231"/>
                </a:lnTo>
                <a:lnTo>
                  <a:pt x="5789" y="7962"/>
                </a:lnTo>
                <a:lnTo>
                  <a:pt x="5862" y="7718"/>
                </a:lnTo>
                <a:lnTo>
                  <a:pt x="5936" y="7449"/>
                </a:lnTo>
                <a:lnTo>
                  <a:pt x="6058" y="7205"/>
                </a:lnTo>
                <a:lnTo>
                  <a:pt x="6204" y="6985"/>
                </a:lnTo>
                <a:lnTo>
                  <a:pt x="6351" y="6765"/>
                </a:lnTo>
                <a:lnTo>
                  <a:pt x="6546" y="6546"/>
                </a:lnTo>
                <a:lnTo>
                  <a:pt x="6766" y="6350"/>
                </a:lnTo>
                <a:lnTo>
                  <a:pt x="6986" y="6204"/>
                </a:lnTo>
                <a:lnTo>
                  <a:pt x="7206" y="6057"/>
                </a:lnTo>
                <a:lnTo>
                  <a:pt x="7450" y="5935"/>
                </a:lnTo>
                <a:lnTo>
                  <a:pt x="7719" y="5862"/>
                </a:lnTo>
                <a:lnTo>
                  <a:pt x="7963" y="5788"/>
                </a:lnTo>
                <a:lnTo>
                  <a:pt x="8231" y="5740"/>
                </a:lnTo>
                <a:close/>
                <a:moveTo>
                  <a:pt x="7914" y="0"/>
                </a:moveTo>
                <a:lnTo>
                  <a:pt x="7743" y="25"/>
                </a:lnTo>
                <a:lnTo>
                  <a:pt x="7596" y="73"/>
                </a:lnTo>
                <a:lnTo>
                  <a:pt x="7474" y="147"/>
                </a:lnTo>
                <a:lnTo>
                  <a:pt x="7328" y="244"/>
                </a:lnTo>
                <a:lnTo>
                  <a:pt x="7230" y="342"/>
                </a:lnTo>
                <a:lnTo>
                  <a:pt x="7132" y="489"/>
                </a:lnTo>
                <a:lnTo>
                  <a:pt x="7084" y="635"/>
                </a:lnTo>
                <a:lnTo>
                  <a:pt x="7035" y="782"/>
                </a:lnTo>
                <a:lnTo>
                  <a:pt x="6839" y="2540"/>
                </a:lnTo>
                <a:lnTo>
                  <a:pt x="6497" y="2638"/>
                </a:lnTo>
                <a:lnTo>
                  <a:pt x="6131" y="2784"/>
                </a:lnTo>
                <a:lnTo>
                  <a:pt x="5789" y="2931"/>
                </a:lnTo>
                <a:lnTo>
                  <a:pt x="5447" y="3102"/>
                </a:lnTo>
                <a:lnTo>
                  <a:pt x="4079" y="2027"/>
                </a:lnTo>
                <a:lnTo>
                  <a:pt x="3933" y="1930"/>
                </a:lnTo>
                <a:lnTo>
                  <a:pt x="3786" y="1881"/>
                </a:lnTo>
                <a:lnTo>
                  <a:pt x="3640" y="1832"/>
                </a:lnTo>
                <a:lnTo>
                  <a:pt x="3493" y="1832"/>
                </a:lnTo>
                <a:lnTo>
                  <a:pt x="3322" y="1856"/>
                </a:lnTo>
                <a:lnTo>
                  <a:pt x="3176" y="1905"/>
                </a:lnTo>
                <a:lnTo>
                  <a:pt x="3029" y="1978"/>
                </a:lnTo>
                <a:lnTo>
                  <a:pt x="2907" y="2076"/>
                </a:lnTo>
                <a:lnTo>
                  <a:pt x="2077" y="2907"/>
                </a:lnTo>
                <a:lnTo>
                  <a:pt x="1979" y="3029"/>
                </a:lnTo>
                <a:lnTo>
                  <a:pt x="1906" y="3175"/>
                </a:lnTo>
                <a:lnTo>
                  <a:pt x="1857" y="3322"/>
                </a:lnTo>
                <a:lnTo>
                  <a:pt x="1833" y="3493"/>
                </a:lnTo>
                <a:lnTo>
                  <a:pt x="1833" y="3639"/>
                </a:lnTo>
                <a:lnTo>
                  <a:pt x="1881" y="3786"/>
                </a:lnTo>
                <a:lnTo>
                  <a:pt x="1930" y="3932"/>
                </a:lnTo>
                <a:lnTo>
                  <a:pt x="2028" y="4079"/>
                </a:lnTo>
                <a:lnTo>
                  <a:pt x="3103" y="5447"/>
                </a:lnTo>
                <a:lnTo>
                  <a:pt x="2932" y="5788"/>
                </a:lnTo>
                <a:lnTo>
                  <a:pt x="2785" y="6130"/>
                </a:lnTo>
                <a:lnTo>
                  <a:pt x="2639" y="6497"/>
                </a:lnTo>
                <a:lnTo>
                  <a:pt x="2541" y="6839"/>
                </a:lnTo>
                <a:lnTo>
                  <a:pt x="782" y="7034"/>
                </a:lnTo>
                <a:lnTo>
                  <a:pt x="636" y="7083"/>
                </a:lnTo>
                <a:lnTo>
                  <a:pt x="489" y="7132"/>
                </a:lnTo>
                <a:lnTo>
                  <a:pt x="343" y="7229"/>
                </a:lnTo>
                <a:lnTo>
                  <a:pt x="245" y="7327"/>
                </a:lnTo>
                <a:lnTo>
                  <a:pt x="147" y="7474"/>
                </a:lnTo>
                <a:lnTo>
                  <a:pt x="74" y="7596"/>
                </a:lnTo>
                <a:lnTo>
                  <a:pt x="25" y="7742"/>
                </a:lnTo>
                <a:lnTo>
                  <a:pt x="1" y="7913"/>
                </a:lnTo>
                <a:lnTo>
                  <a:pt x="1" y="9086"/>
                </a:lnTo>
                <a:lnTo>
                  <a:pt x="25" y="9257"/>
                </a:lnTo>
                <a:lnTo>
                  <a:pt x="74" y="9403"/>
                </a:lnTo>
                <a:lnTo>
                  <a:pt x="147" y="9525"/>
                </a:lnTo>
                <a:lnTo>
                  <a:pt x="245" y="9672"/>
                </a:lnTo>
                <a:lnTo>
                  <a:pt x="343" y="9769"/>
                </a:lnTo>
                <a:lnTo>
                  <a:pt x="489" y="9867"/>
                </a:lnTo>
                <a:lnTo>
                  <a:pt x="636" y="9916"/>
                </a:lnTo>
                <a:lnTo>
                  <a:pt x="782" y="9965"/>
                </a:lnTo>
                <a:lnTo>
                  <a:pt x="2541" y="10160"/>
                </a:lnTo>
                <a:lnTo>
                  <a:pt x="2639" y="10502"/>
                </a:lnTo>
                <a:lnTo>
                  <a:pt x="2785" y="10868"/>
                </a:lnTo>
                <a:lnTo>
                  <a:pt x="2932" y="11210"/>
                </a:lnTo>
                <a:lnTo>
                  <a:pt x="3103" y="11552"/>
                </a:lnTo>
                <a:lnTo>
                  <a:pt x="2028" y="12920"/>
                </a:lnTo>
                <a:lnTo>
                  <a:pt x="1930" y="13067"/>
                </a:lnTo>
                <a:lnTo>
                  <a:pt x="1881" y="13213"/>
                </a:lnTo>
                <a:lnTo>
                  <a:pt x="1833" y="13360"/>
                </a:lnTo>
                <a:lnTo>
                  <a:pt x="1833" y="13506"/>
                </a:lnTo>
                <a:lnTo>
                  <a:pt x="1857" y="13677"/>
                </a:lnTo>
                <a:lnTo>
                  <a:pt x="1906" y="13824"/>
                </a:lnTo>
                <a:lnTo>
                  <a:pt x="1979" y="13970"/>
                </a:lnTo>
                <a:lnTo>
                  <a:pt x="2077" y="14092"/>
                </a:lnTo>
                <a:lnTo>
                  <a:pt x="2907" y="14923"/>
                </a:lnTo>
                <a:lnTo>
                  <a:pt x="3029" y="15020"/>
                </a:lnTo>
                <a:lnTo>
                  <a:pt x="3176" y="15094"/>
                </a:lnTo>
                <a:lnTo>
                  <a:pt x="3322" y="15142"/>
                </a:lnTo>
                <a:lnTo>
                  <a:pt x="3493" y="15167"/>
                </a:lnTo>
                <a:lnTo>
                  <a:pt x="3640" y="15167"/>
                </a:lnTo>
                <a:lnTo>
                  <a:pt x="3786" y="15118"/>
                </a:lnTo>
                <a:lnTo>
                  <a:pt x="3933" y="15069"/>
                </a:lnTo>
                <a:lnTo>
                  <a:pt x="4079" y="14996"/>
                </a:lnTo>
                <a:lnTo>
                  <a:pt x="5447" y="13897"/>
                </a:lnTo>
                <a:lnTo>
                  <a:pt x="5789" y="14068"/>
                </a:lnTo>
                <a:lnTo>
                  <a:pt x="6131" y="14214"/>
                </a:lnTo>
                <a:lnTo>
                  <a:pt x="6497" y="14361"/>
                </a:lnTo>
                <a:lnTo>
                  <a:pt x="6839" y="14459"/>
                </a:lnTo>
                <a:lnTo>
                  <a:pt x="7035" y="16217"/>
                </a:lnTo>
                <a:lnTo>
                  <a:pt x="7084" y="16364"/>
                </a:lnTo>
                <a:lnTo>
                  <a:pt x="7132" y="16510"/>
                </a:lnTo>
                <a:lnTo>
                  <a:pt x="7230" y="16657"/>
                </a:lnTo>
                <a:lnTo>
                  <a:pt x="7328" y="16754"/>
                </a:lnTo>
                <a:lnTo>
                  <a:pt x="7474" y="16852"/>
                </a:lnTo>
                <a:lnTo>
                  <a:pt x="7596" y="16925"/>
                </a:lnTo>
                <a:lnTo>
                  <a:pt x="7743" y="16974"/>
                </a:lnTo>
                <a:lnTo>
                  <a:pt x="7914" y="16999"/>
                </a:lnTo>
                <a:lnTo>
                  <a:pt x="9086" y="16999"/>
                </a:lnTo>
                <a:lnTo>
                  <a:pt x="9257" y="16974"/>
                </a:lnTo>
                <a:lnTo>
                  <a:pt x="9404" y="16925"/>
                </a:lnTo>
                <a:lnTo>
                  <a:pt x="9526" y="16852"/>
                </a:lnTo>
                <a:lnTo>
                  <a:pt x="9672" y="16754"/>
                </a:lnTo>
                <a:lnTo>
                  <a:pt x="9770" y="16657"/>
                </a:lnTo>
                <a:lnTo>
                  <a:pt x="9868" y="16510"/>
                </a:lnTo>
                <a:lnTo>
                  <a:pt x="9917" y="16364"/>
                </a:lnTo>
                <a:lnTo>
                  <a:pt x="9965" y="16217"/>
                </a:lnTo>
                <a:lnTo>
                  <a:pt x="10161" y="14459"/>
                </a:lnTo>
                <a:lnTo>
                  <a:pt x="10503" y="14361"/>
                </a:lnTo>
                <a:lnTo>
                  <a:pt x="10869" y="14214"/>
                </a:lnTo>
                <a:lnTo>
                  <a:pt x="11211" y="14068"/>
                </a:lnTo>
                <a:lnTo>
                  <a:pt x="11553" y="13897"/>
                </a:lnTo>
                <a:lnTo>
                  <a:pt x="12921" y="14996"/>
                </a:lnTo>
                <a:lnTo>
                  <a:pt x="13067" y="15069"/>
                </a:lnTo>
                <a:lnTo>
                  <a:pt x="13214" y="15118"/>
                </a:lnTo>
                <a:lnTo>
                  <a:pt x="13360" y="15167"/>
                </a:lnTo>
                <a:lnTo>
                  <a:pt x="13507" y="15167"/>
                </a:lnTo>
                <a:lnTo>
                  <a:pt x="13678" y="15142"/>
                </a:lnTo>
                <a:lnTo>
                  <a:pt x="13824" y="15094"/>
                </a:lnTo>
                <a:lnTo>
                  <a:pt x="13971" y="15020"/>
                </a:lnTo>
                <a:lnTo>
                  <a:pt x="14093" y="14923"/>
                </a:lnTo>
                <a:lnTo>
                  <a:pt x="14923" y="14092"/>
                </a:lnTo>
                <a:lnTo>
                  <a:pt x="15021" y="13970"/>
                </a:lnTo>
                <a:lnTo>
                  <a:pt x="15094" y="13824"/>
                </a:lnTo>
                <a:lnTo>
                  <a:pt x="15143" y="13677"/>
                </a:lnTo>
                <a:lnTo>
                  <a:pt x="15168" y="13506"/>
                </a:lnTo>
                <a:lnTo>
                  <a:pt x="15168" y="13360"/>
                </a:lnTo>
                <a:lnTo>
                  <a:pt x="15119" y="13213"/>
                </a:lnTo>
                <a:lnTo>
                  <a:pt x="15070" y="13067"/>
                </a:lnTo>
                <a:lnTo>
                  <a:pt x="14997" y="12920"/>
                </a:lnTo>
                <a:lnTo>
                  <a:pt x="13898" y="11552"/>
                </a:lnTo>
                <a:lnTo>
                  <a:pt x="14068" y="11210"/>
                </a:lnTo>
                <a:lnTo>
                  <a:pt x="14215" y="10868"/>
                </a:lnTo>
                <a:lnTo>
                  <a:pt x="14362" y="10502"/>
                </a:lnTo>
                <a:lnTo>
                  <a:pt x="14459" y="10160"/>
                </a:lnTo>
                <a:lnTo>
                  <a:pt x="16218" y="9965"/>
                </a:lnTo>
                <a:lnTo>
                  <a:pt x="16364" y="9916"/>
                </a:lnTo>
                <a:lnTo>
                  <a:pt x="16511" y="9867"/>
                </a:lnTo>
                <a:lnTo>
                  <a:pt x="16657" y="9769"/>
                </a:lnTo>
                <a:lnTo>
                  <a:pt x="16755" y="9672"/>
                </a:lnTo>
                <a:lnTo>
                  <a:pt x="16853" y="9525"/>
                </a:lnTo>
                <a:lnTo>
                  <a:pt x="16926" y="9403"/>
                </a:lnTo>
                <a:lnTo>
                  <a:pt x="16975" y="9257"/>
                </a:lnTo>
                <a:lnTo>
                  <a:pt x="16999" y="9086"/>
                </a:lnTo>
                <a:lnTo>
                  <a:pt x="16999" y="7913"/>
                </a:lnTo>
                <a:lnTo>
                  <a:pt x="16975" y="7742"/>
                </a:lnTo>
                <a:lnTo>
                  <a:pt x="16926" y="7596"/>
                </a:lnTo>
                <a:lnTo>
                  <a:pt x="16853" y="7474"/>
                </a:lnTo>
                <a:lnTo>
                  <a:pt x="16755" y="7327"/>
                </a:lnTo>
                <a:lnTo>
                  <a:pt x="16657" y="7229"/>
                </a:lnTo>
                <a:lnTo>
                  <a:pt x="16511" y="7132"/>
                </a:lnTo>
                <a:lnTo>
                  <a:pt x="16364" y="7083"/>
                </a:lnTo>
                <a:lnTo>
                  <a:pt x="16218" y="7034"/>
                </a:lnTo>
                <a:lnTo>
                  <a:pt x="14459" y="6839"/>
                </a:lnTo>
                <a:lnTo>
                  <a:pt x="14362" y="6497"/>
                </a:lnTo>
                <a:lnTo>
                  <a:pt x="14215" y="6130"/>
                </a:lnTo>
                <a:lnTo>
                  <a:pt x="14068" y="5788"/>
                </a:lnTo>
                <a:lnTo>
                  <a:pt x="13898" y="5447"/>
                </a:lnTo>
                <a:lnTo>
                  <a:pt x="14997" y="4079"/>
                </a:lnTo>
                <a:lnTo>
                  <a:pt x="15070" y="3932"/>
                </a:lnTo>
                <a:lnTo>
                  <a:pt x="15119" y="3786"/>
                </a:lnTo>
                <a:lnTo>
                  <a:pt x="15168" y="3639"/>
                </a:lnTo>
                <a:lnTo>
                  <a:pt x="15168" y="3493"/>
                </a:lnTo>
                <a:lnTo>
                  <a:pt x="15143" y="3322"/>
                </a:lnTo>
                <a:lnTo>
                  <a:pt x="15094" y="3175"/>
                </a:lnTo>
                <a:lnTo>
                  <a:pt x="15021" y="3029"/>
                </a:lnTo>
                <a:lnTo>
                  <a:pt x="14923" y="2907"/>
                </a:lnTo>
                <a:lnTo>
                  <a:pt x="14093" y="2076"/>
                </a:lnTo>
                <a:lnTo>
                  <a:pt x="13971" y="1978"/>
                </a:lnTo>
                <a:lnTo>
                  <a:pt x="13824" y="1905"/>
                </a:lnTo>
                <a:lnTo>
                  <a:pt x="13678" y="1856"/>
                </a:lnTo>
                <a:lnTo>
                  <a:pt x="13507" y="1832"/>
                </a:lnTo>
                <a:lnTo>
                  <a:pt x="13360" y="1832"/>
                </a:lnTo>
                <a:lnTo>
                  <a:pt x="13214" y="1881"/>
                </a:lnTo>
                <a:lnTo>
                  <a:pt x="13067" y="1930"/>
                </a:lnTo>
                <a:lnTo>
                  <a:pt x="12921" y="2027"/>
                </a:lnTo>
                <a:lnTo>
                  <a:pt x="11553" y="3102"/>
                </a:lnTo>
                <a:lnTo>
                  <a:pt x="11211" y="2931"/>
                </a:lnTo>
                <a:lnTo>
                  <a:pt x="10869" y="2784"/>
                </a:lnTo>
                <a:lnTo>
                  <a:pt x="10503" y="2638"/>
                </a:lnTo>
                <a:lnTo>
                  <a:pt x="10161" y="2540"/>
                </a:lnTo>
                <a:lnTo>
                  <a:pt x="9965" y="782"/>
                </a:lnTo>
                <a:lnTo>
                  <a:pt x="9917" y="635"/>
                </a:lnTo>
                <a:lnTo>
                  <a:pt x="9868" y="489"/>
                </a:lnTo>
                <a:lnTo>
                  <a:pt x="9770" y="342"/>
                </a:lnTo>
                <a:lnTo>
                  <a:pt x="9672" y="244"/>
                </a:lnTo>
                <a:lnTo>
                  <a:pt x="9526" y="147"/>
                </a:lnTo>
                <a:lnTo>
                  <a:pt x="9404" y="73"/>
                </a:lnTo>
                <a:lnTo>
                  <a:pt x="9257" y="25"/>
                </a:lnTo>
                <a:lnTo>
                  <a:pt x="9086" y="0"/>
                </a:lnTo>
                <a:close/>
              </a:path>
            </a:pathLst>
          </a:custGeom>
          <a:noFill/>
          <a:ln w="19050">
            <a:solidFill>
              <a:schemeClr val="bg1"/>
            </a:solid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106" name="Picture 10" descr="Download HD Home Page - Tool Icon White Png Transparent PNG Image -  NicePNG.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9744810" flipH="1">
            <a:off x="7697465" y="3483900"/>
            <a:ext cx="255781" cy="257183"/>
          </a:xfrm>
          <a:prstGeom prst="rect">
            <a:avLst/>
          </a:prstGeom>
          <a:noFill/>
          <a:extLst>
            <a:ext uri="{909E8E84-426E-40DD-AFC4-6F175D3DCCD1}">
              <a14:hiddenFill xmlns:a14="http://schemas.microsoft.com/office/drawing/2010/main">
                <a:solidFill>
                  <a:srgbClr val="FFFFFF"/>
                </a:solidFill>
              </a14:hiddenFill>
            </a:ext>
          </a:extLst>
        </p:spPr>
      </p:pic>
      <p:grpSp>
        <p:nvGrpSpPr>
          <p:cNvPr id="49" name="Google Shape;555;p39"/>
          <p:cNvGrpSpPr/>
          <p:nvPr/>
        </p:nvGrpSpPr>
        <p:grpSpPr>
          <a:xfrm>
            <a:off x="5997963" y="3479953"/>
            <a:ext cx="346104" cy="353231"/>
            <a:chOff x="3955900" y="2984500"/>
            <a:chExt cx="414000" cy="422525"/>
          </a:xfrm>
        </p:grpSpPr>
        <p:sp>
          <p:nvSpPr>
            <p:cNvPr id="50" name="Google Shape;556;p39"/>
            <p:cNvSpPr/>
            <p:nvPr/>
          </p:nvSpPr>
          <p:spPr>
            <a:xfrm>
              <a:off x="3955900" y="2984500"/>
              <a:ext cx="315700" cy="315675"/>
            </a:xfrm>
            <a:custGeom>
              <a:avLst/>
              <a:gdLst/>
              <a:ahLst/>
              <a:cxnLst/>
              <a:rect l="l" t="t" r="r" b="b"/>
              <a:pathLst>
                <a:path w="12628" h="12627" extrusionOk="0">
                  <a:moveTo>
                    <a:pt x="6302" y="977"/>
                  </a:moveTo>
                  <a:lnTo>
                    <a:pt x="6863" y="1026"/>
                  </a:lnTo>
                  <a:lnTo>
                    <a:pt x="7376" y="1099"/>
                  </a:lnTo>
                  <a:lnTo>
                    <a:pt x="7889" y="1221"/>
                  </a:lnTo>
                  <a:lnTo>
                    <a:pt x="8378" y="1417"/>
                  </a:lnTo>
                  <a:lnTo>
                    <a:pt x="8842" y="1636"/>
                  </a:lnTo>
                  <a:lnTo>
                    <a:pt x="9281" y="1905"/>
                  </a:lnTo>
                  <a:lnTo>
                    <a:pt x="9697" y="2198"/>
                  </a:lnTo>
                  <a:lnTo>
                    <a:pt x="10087" y="2540"/>
                  </a:lnTo>
                  <a:lnTo>
                    <a:pt x="10429" y="2931"/>
                  </a:lnTo>
                  <a:lnTo>
                    <a:pt x="10722" y="3346"/>
                  </a:lnTo>
                  <a:lnTo>
                    <a:pt x="10991" y="3786"/>
                  </a:lnTo>
                  <a:lnTo>
                    <a:pt x="11211" y="4250"/>
                  </a:lnTo>
                  <a:lnTo>
                    <a:pt x="11406" y="4738"/>
                  </a:lnTo>
                  <a:lnTo>
                    <a:pt x="11528" y="5251"/>
                  </a:lnTo>
                  <a:lnTo>
                    <a:pt x="11626" y="5764"/>
                  </a:lnTo>
                  <a:lnTo>
                    <a:pt x="11650" y="6326"/>
                  </a:lnTo>
                  <a:lnTo>
                    <a:pt x="11626" y="6863"/>
                  </a:lnTo>
                  <a:lnTo>
                    <a:pt x="11528" y="7400"/>
                  </a:lnTo>
                  <a:lnTo>
                    <a:pt x="11406" y="7913"/>
                  </a:lnTo>
                  <a:lnTo>
                    <a:pt x="11211" y="8402"/>
                  </a:lnTo>
                  <a:lnTo>
                    <a:pt x="10991" y="8866"/>
                  </a:lnTo>
                  <a:lnTo>
                    <a:pt x="10722" y="9305"/>
                  </a:lnTo>
                  <a:lnTo>
                    <a:pt x="10429" y="9696"/>
                  </a:lnTo>
                  <a:lnTo>
                    <a:pt x="10087" y="10087"/>
                  </a:lnTo>
                  <a:lnTo>
                    <a:pt x="9697" y="10429"/>
                  </a:lnTo>
                  <a:lnTo>
                    <a:pt x="9281" y="10746"/>
                  </a:lnTo>
                  <a:lnTo>
                    <a:pt x="8842" y="11015"/>
                  </a:lnTo>
                  <a:lnTo>
                    <a:pt x="8378" y="11235"/>
                  </a:lnTo>
                  <a:lnTo>
                    <a:pt x="7889" y="11406"/>
                  </a:lnTo>
                  <a:lnTo>
                    <a:pt x="7376" y="11552"/>
                  </a:lnTo>
                  <a:lnTo>
                    <a:pt x="6863" y="11625"/>
                  </a:lnTo>
                  <a:lnTo>
                    <a:pt x="6302" y="11650"/>
                  </a:lnTo>
                  <a:lnTo>
                    <a:pt x="5764" y="11625"/>
                  </a:lnTo>
                  <a:lnTo>
                    <a:pt x="5227" y="11552"/>
                  </a:lnTo>
                  <a:lnTo>
                    <a:pt x="4714" y="11406"/>
                  </a:lnTo>
                  <a:lnTo>
                    <a:pt x="4226" y="11235"/>
                  </a:lnTo>
                  <a:lnTo>
                    <a:pt x="3762" y="11015"/>
                  </a:lnTo>
                  <a:lnTo>
                    <a:pt x="3322" y="10746"/>
                  </a:lnTo>
                  <a:lnTo>
                    <a:pt x="2931" y="10429"/>
                  </a:lnTo>
                  <a:lnTo>
                    <a:pt x="2541" y="10087"/>
                  </a:lnTo>
                  <a:lnTo>
                    <a:pt x="2199" y="9696"/>
                  </a:lnTo>
                  <a:lnTo>
                    <a:pt x="1881" y="9305"/>
                  </a:lnTo>
                  <a:lnTo>
                    <a:pt x="1613" y="8866"/>
                  </a:lnTo>
                  <a:lnTo>
                    <a:pt x="1393" y="8402"/>
                  </a:lnTo>
                  <a:lnTo>
                    <a:pt x="1222" y="7913"/>
                  </a:lnTo>
                  <a:lnTo>
                    <a:pt x="1075" y="7400"/>
                  </a:lnTo>
                  <a:lnTo>
                    <a:pt x="1002" y="6863"/>
                  </a:lnTo>
                  <a:lnTo>
                    <a:pt x="978" y="6326"/>
                  </a:lnTo>
                  <a:lnTo>
                    <a:pt x="1002" y="5764"/>
                  </a:lnTo>
                  <a:lnTo>
                    <a:pt x="1075" y="5251"/>
                  </a:lnTo>
                  <a:lnTo>
                    <a:pt x="1222" y="4738"/>
                  </a:lnTo>
                  <a:lnTo>
                    <a:pt x="1393" y="4250"/>
                  </a:lnTo>
                  <a:lnTo>
                    <a:pt x="1613" y="3786"/>
                  </a:lnTo>
                  <a:lnTo>
                    <a:pt x="1881" y="3346"/>
                  </a:lnTo>
                  <a:lnTo>
                    <a:pt x="2199" y="2931"/>
                  </a:lnTo>
                  <a:lnTo>
                    <a:pt x="2541" y="2540"/>
                  </a:lnTo>
                  <a:lnTo>
                    <a:pt x="2931" y="2198"/>
                  </a:lnTo>
                  <a:lnTo>
                    <a:pt x="3322" y="1905"/>
                  </a:lnTo>
                  <a:lnTo>
                    <a:pt x="3762" y="1636"/>
                  </a:lnTo>
                  <a:lnTo>
                    <a:pt x="4226" y="1417"/>
                  </a:lnTo>
                  <a:lnTo>
                    <a:pt x="4714" y="1221"/>
                  </a:lnTo>
                  <a:lnTo>
                    <a:pt x="5227" y="1099"/>
                  </a:lnTo>
                  <a:lnTo>
                    <a:pt x="5764" y="1026"/>
                  </a:lnTo>
                  <a:lnTo>
                    <a:pt x="6302" y="977"/>
                  </a:lnTo>
                  <a:close/>
                  <a:moveTo>
                    <a:pt x="6302" y="0"/>
                  </a:moveTo>
                  <a:lnTo>
                    <a:pt x="5984" y="24"/>
                  </a:lnTo>
                  <a:lnTo>
                    <a:pt x="5667" y="49"/>
                  </a:lnTo>
                  <a:lnTo>
                    <a:pt x="5349" y="73"/>
                  </a:lnTo>
                  <a:lnTo>
                    <a:pt x="5032" y="147"/>
                  </a:lnTo>
                  <a:lnTo>
                    <a:pt x="4739" y="220"/>
                  </a:lnTo>
                  <a:lnTo>
                    <a:pt x="4446" y="293"/>
                  </a:lnTo>
                  <a:lnTo>
                    <a:pt x="4153" y="391"/>
                  </a:lnTo>
                  <a:lnTo>
                    <a:pt x="3859" y="513"/>
                  </a:lnTo>
                  <a:lnTo>
                    <a:pt x="3566" y="635"/>
                  </a:lnTo>
                  <a:lnTo>
                    <a:pt x="3298" y="782"/>
                  </a:lnTo>
                  <a:lnTo>
                    <a:pt x="3029" y="928"/>
                  </a:lnTo>
                  <a:lnTo>
                    <a:pt x="2785" y="1075"/>
                  </a:lnTo>
                  <a:lnTo>
                    <a:pt x="2296" y="1441"/>
                  </a:lnTo>
                  <a:lnTo>
                    <a:pt x="1857" y="1856"/>
                  </a:lnTo>
                  <a:lnTo>
                    <a:pt x="1442" y="2296"/>
                  </a:lnTo>
                  <a:lnTo>
                    <a:pt x="1075" y="2784"/>
                  </a:lnTo>
                  <a:lnTo>
                    <a:pt x="904" y="3053"/>
                  </a:lnTo>
                  <a:lnTo>
                    <a:pt x="758" y="3322"/>
                  </a:lnTo>
                  <a:lnTo>
                    <a:pt x="611" y="3590"/>
                  </a:lnTo>
                  <a:lnTo>
                    <a:pt x="489" y="3859"/>
                  </a:lnTo>
                  <a:lnTo>
                    <a:pt x="391" y="4152"/>
                  </a:lnTo>
                  <a:lnTo>
                    <a:pt x="294" y="4445"/>
                  </a:lnTo>
                  <a:lnTo>
                    <a:pt x="196" y="4738"/>
                  </a:lnTo>
                  <a:lnTo>
                    <a:pt x="123" y="5056"/>
                  </a:lnTo>
                  <a:lnTo>
                    <a:pt x="74" y="5349"/>
                  </a:lnTo>
                  <a:lnTo>
                    <a:pt x="25" y="5666"/>
                  </a:lnTo>
                  <a:lnTo>
                    <a:pt x="1" y="5984"/>
                  </a:lnTo>
                  <a:lnTo>
                    <a:pt x="1" y="6326"/>
                  </a:lnTo>
                  <a:lnTo>
                    <a:pt x="1" y="6643"/>
                  </a:lnTo>
                  <a:lnTo>
                    <a:pt x="25" y="6961"/>
                  </a:lnTo>
                  <a:lnTo>
                    <a:pt x="74" y="7278"/>
                  </a:lnTo>
                  <a:lnTo>
                    <a:pt x="123" y="7596"/>
                  </a:lnTo>
                  <a:lnTo>
                    <a:pt x="196" y="7889"/>
                  </a:lnTo>
                  <a:lnTo>
                    <a:pt x="294" y="8206"/>
                  </a:lnTo>
                  <a:lnTo>
                    <a:pt x="391" y="8499"/>
                  </a:lnTo>
                  <a:lnTo>
                    <a:pt x="489" y="8768"/>
                  </a:lnTo>
                  <a:lnTo>
                    <a:pt x="611" y="9061"/>
                  </a:lnTo>
                  <a:lnTo>
                    <a:pt x="758" y="9330"/>
                  </a:lnTo>
                  <a:lnTo>
                    <a:pt x="904" y="9598"/>
                  </a:lnTo>
                  <a:lnTo>
                    <a:pt x="1075" y="9843"/>
                  </a:lnTo>
                  <a:lnTo>
                    <a:pt x="1442" y="10331"/>
                  </a:lnTo>
                  <a:lnTo>
                    <a:pt x="1857" y="10771"/>
                  </a:lnTo>
                  <a:lnTo>
                    <a:pt x="2296" y="11186"/>
                  </a:lnTo>
                  <a:lnTo>
                    <a:pt x="2785" y="11552"/>
                  </a:lnTo>
                  <a:lnTo>
                    <a:pt x="3029" y="11723"/>
                  </a:lnTo>
                  <a:lnTo>
                    <a:pt x="3298" y="11870"/>
                  </a:lnTo>
                  <a:lnTo>
                    <a:pt x="3566" y="12016"/>
                  </a:lnTo>
                  <a:lnTo>
                    <a:pt x="3859" y="12138"/>
                  </a:lnTo>
                  <a:lnTo>
                    <a:pt x="4153" y="12236"/>
                  </a:lnTo>
                  <a:lnTo>
                    <a:pt x="4446" y="12334"/>
                  </a:lnTo>
                  <a:lnTo>
                    <a:pt x="4739" y="12431"/>
                  </a:lnTo>
                  <a:lnTo>
                    <a:pt x="5032" y="12505"/>
                  </a:lnTo>
                  <a:lnTo>
                    <a:pt x="5349" y="12553"/>
                  </a:lnTo>
                  <a:lnTo>
                    <a:pt x="5667" y="12602"/>
                  </a:lnTo>
                  <a:lnTo>
                    <a:pt x="5984" y="12627"/>
                  </a:lnTo>
                  <a:lnTo>
                    <a:pt x="6644" y="12627"/>
                  </a:lnTo>
                  <a:lnTo>
                    <a:pt x="6961" y="12602"/>
                  </a:lnTo>
                  <a:lnTo>
                    <a:pt x="7279" y="12553"/>
                  </a:lnTo>
                  <a:lnTo>
                    <a:pt x="7572" y="12505"/>
                  </a:lnTo>
                  <a:lnTo>
                    <a:pt x="7889" y="12431"/>
                  </a:lnTo>
                  <a:lnTo>
                    <a:pt x="8182" y="12334"/>
                  </a:lnTo>
                  <a:lnTo>
                    <a:pt x="8475" y="12236"/>
                  </a:lnTo>
                  <a:lnTo>
                    <a:pt x="8768" y="12138"/>
                  </a:lnTo>
                  <a:lnTo>
                    <a:pt x="9037" y="12016"/>
                  </a:lnTo>
                  <a:lnTo>
                    <a:pt x="9306" y="11870"/>
                  </a:lnTo>
                  <a:lnTo>
                    <a:pt x="9574" y="11723"/>
                  </a:lnTo>
                  <a:lnTo>
                    <a:pt x="9843" y="11552"/>
                  </a:lnTo>
                  <a:lnTo>
                    <a:pt x="10332" y="11186"/>
                  </a:lnTo>
                  <a:lnTo>
                    <a:pt x="10771" y="10771"/>
                  </a:lnTo>
                  <a:lnTo>
                    <a:pt x="11186" y="10331"/>
                  </a:lnTo>
                  <a:lnTo>
                    <a:pt x="11553" y="9843"/>
                  </a:lnTo>
                  <a:lnTo>
                    <a:pt x="11699" y="9598"/>
                  </a:lnTo>
                  <a:lnTo>
                    <a:pt x="11846" y="9330"/>
                  </a:lnTo>
                  <a:lnTo>
                    <a:pt x="11992" y="9061"/>
                  </a:lnTo>
                  <a:lnTo>
                    <a:pt x="12114" y="8768"/>
                  </a:lnTo>
                  <a:lnTo>
                    <a:pt x="12237" y="8499"/>
                  </a:lnTo>
                  <a:lnTo>
                    <a:pt x="12334" y="8206"/>
                  </a:lnTo>
                  <a:lnTo>
                    <a:pt x="12432" y="7889"/>
                  </a:lnTo>
                  <a:lnTo>
                    <a:pt x="12481" y="7596"/>
                  </a:lnTo>
                  <a:lnTo>
                    <a:pt x="12554" y="7278"/>
                  </a:lnTo>
                  <a:lnTo>
                    <a:pt x="12578" y="6961"/>
                  </a:lnTo>
                  <a:lnTo>
                    <a:pt x="12603" y="6643"/>
                  </a:lnTo>
                  <a:lnTo>
                    <a:pt x="12627" y="6326"/>
                  </a:lnTo>
                  <a:lnTo>
                    <a:pt x="12603" y="5984"/>
                  </a:lnTo>
                  <a:lnTo>
                    <a:pt x="12578" y="5666"/>
                  </a:lnTo>
                  <a:lnTo>
                    <a:pt x="12554" y="5349"/>
                  </a:lnTo>
                  <a:lnTo>
                    <a:pt x="12481" y="5056"/>
                  </a:lnTo>
                  <a:lnTo>
                    <a:pt x="12432" y="4738"/>
                  </a:lnTo>
                  <a:lnTo>
                    <a:pt x="12334" y="4445"/>
                  </a:lnTo>
                  <a:lnTo>
                    <a:pt x="12237" y="4152"/>
                  </a:lnTo>
                  <a:lnTo>
                    <a:pt x="12114" y="3859"/>
                  </a:lnTo>
                  <a:lnTo>
                    <a:pt x="11992" y="3590"/>
                  </a:lnTo>
                  <a:lnTo>
                    <a:pt x="11846" y="3322"/>
                  </a:lnTo>
                  <a:lnTo>
                    <a:pt x="11699" y="3053"/>
                  </a:lnTo>
                  <a:lnTo>
                    <a:pt x="11553" y="2784"/>
                  </a:lnTo>
                  <a:lnTo>
                    <a:pt x="11186" y="2296"/>
                  </a:lnTo>
                  <a:lnTo>
                    <a:pt x="10771" y="1856"/>
                  </a:lnTo>
                  <a:lnTo>
                    <a:pt x="10332" y="1441"/>
                  </a:lnTo>
                  <a:lnTo>
                    <a:pt x="9843" y="1075"/>
                  </a:lnTo>
                  <a:lnTo>
                    <a:pt x="9574" y="928"/>
                  </a:lnTo>
                  <a:lnTo>
                    <a:pt x="9306" y="782"/>
                  </a:lnTo>
                  <a:lnTo>
                    <a:pt x="9037" y="635"/>
                  </a:lnTo>
                  <a:lnTo>
                    <a:pt x="8768" y="513"/>
                  </a:lnTo>
                  <a:lnTo>
                    <a:pt x="8475" y="391"/>
                  </a:lnTo>
                  <a:lnTo>
                    <a:pt x="8182" y="293"/>
                  </a:lnTo>
                  <a:lnTo>
                    <a:pt x="7889" y="220"/>
                  </a:lnTo>
                  <a:lnTo>
                    <a:pt x="7572" y="147"/>
                  </a:lnTo>
                  <a:lnTo>
                    <a:pt x="7279" y="73"/>
                  </a:lnTo>
                  <a:lnTo>
                    <a:pt x="6961" y="49"/>
                  </a:lnTo>
                  <a:lnTo>
                    <a:pt x="6644" y="24"/>
                  </a:lnTo>
                  <a:lnTo>
                    <a:pt x="630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58;p39"/>
            <p:cNvSpPr/>
            <p:nvPr/>
          </p:nvSpPr>
          <p:spPr>
            <a:xfrm>
              <a:off x="4215400" y="3253150"/>
              <a:ext cx="154500" cy="153875"/>
            </a:xfrm>
            <a:custGeom>
              <a:avLst/>
              <a:gdLst/>
              <a:ahLst/>
              <a:cxnLst/>
              <a:rect l="l" t="t" r="r" b="b"/>
              <a:pathLst>
                <a:path w="6180" h="6155" extrusionOk="0">
                  <a:moveTo>
                    <a:pt x="1075" y="0"/>
                  </a:moveTo>
                  <a:lnTo>
                    <a:pt x="831" y="269"/>
                  </a:lnTo>
                  <a:lnTo>
                    <a:pt x="562" y="537"/>
                  </a:lnTo>
                  <a:lnTo>
                    <a:pt x="293" y="782"/>
                  </a:lnTo>
                  <a:lnTo>
                    <a:pt x="0" y="1026"/>
                  </a:lnTo>
                  <a:lnTo>
                    <a:pt x="4983" y="6008"/>
                  </a:lnTo>
                  <a:lnTo>
                    <a:pt x="5056" y="6057"/>
                  </a:lnTo>
                  <a:lnTo>
                    <a:pt x="5129" y="6106"/>
                  </a:lnTo>
                  <a:lnTo>
                    <a:pt x="5227" y="6130"/>
                  </a:lnTo>
                  <a:lnTo>
                    <a:pt x="5325" y="6155"/>
                  </a:lnTo>
                  <a:lnTo>
                    <a:pt x="5422" y="6130"/>
                  </a:lnTo>
                  <a:lnTo>
                    <a:pt x="5496" y="6106"/>
                  </a:lnTo>
                  <a:lnTo>
                    <a:pt x="5593" y="6057"/>
                  </a:lnTo>
                  <a:lnTo>
                    <a:pt x="5667" y="6008"/>
                  </a:lnTo>
                  <a:lnTo>
                    <a:pt x="6033" y="5642"/>
                  </a:lnTo>
                  <a:lnTo>
                    <a:pt x="6106" y="5569"/>
                  </a:lnTo>
                  <a:lnTo>
                    <a:pt x="6155" y="5471"/>
                  </a:lnTo>
                  <a:lnTo>
                    <a:pt x="6179" y="5373"/>
                  </a:lnTo>
                  <a:lnTo>
                    <a:pt x="6179" y="5300"/>
                  </a:lnTo>
                  <a:lnTo>
                    <a:pt x="6179" y="5202"/>
                  </a:lnTo>
                  <a:lnTo>
                    <a:pt x="6155" y="5105"/>
                  </a:lnTo>
                  <a:lnTo>
                    <a:pt x="6106" y="5031"/>
                  </a:lnTo>
                  <a:lnTo>
                    <a:pt x="6033" y="4934"/>
                  </a:lnTo>
                  <a:lnTo>
                    <a:pt x="107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48;p39"/>
          <p:cNvGrpSpPr/>
          <p:nvPr/>
        </p:nvGrpSpPr>
        <p:grpSpPr>
          <a:xfrm>
            <a:off x="6010682" y="3542198"/>
            <a:ext cx="251206" cy="158782"/>
            <a:chOff x="3241525" y="3039450"/>
            <a:chExt cx="494600" cy="312625"/>
          </a:xfrm>
        </p:grpSpPr>
        <p:sp>
          <p:nvSpPr>
            <p:cNvPr id="54" name="Google Shape;549;p39"/>
            <p:cNvSpPr/>
            <p:nvPr/>
          </p:nvSpPr>
          <p:spPr>
            <a:xfrm>
              <a:off x="3241525" y="3039450"/>
              <a:ext cx="494600" cy="312625"/>
            </a:xfrm>
            <a:custGeom>
              <a:avLst/>
              <a:gdLst/>
              <a:ahLst/>
              <a:cxnLst/>
              <a:rect l="l" t="t" r="r" b="b"/>
              <a:pathLst>
                <a:path w="19784" h="12505" extrusionOk="0">
                  <a:moveTo>
                    <a:pt x="9892" y="977"/>
                  </a:moveTo>
                  <a:lnTo>
                    <a:pt x="10356" y="1001"/>
                  </a:lnTo>
                  <a:lnTo>
                    <a:pt x="10796" y="1050"/>
                  </a:lnTo>
                  <a:lnTo>
                    <a:pt x="11235" y="1124"/>
                  </a:lnTo>
                  <a:lnTo>
                    <a:pt x="11675" y="1221"/>
                  </a:lnTo>
                  <a:lnTo>
                    <a:pt x="12090" y="1343"/>
                  </a:lnTo>
                  <a:lnTo>
                    <a:pt x="12505" y="1490"/>
                  </a:lnTo>
                  <a:lnTo>
                    <a:pt x="12920" y="1661"/>
                  </a:lnTo>
                  <a:lnTo>
                    <a:pt x="13311" y="1832"/>
                  </a:lnTo>
                  <a:lnTo>
                    <a:pt x="13702" y="2027"/>
                  </a:lnTo>
                  <a:lnTo>
                    <a:pt x="14068" y="2223"/>
                  </a:lnTo>
                  <a:lnTo>
                    <a:pt x="14752" y="2662"/>
                  </a:lnTo>
                  <a:lnTo>
                    <a:pt x="15412" y="3126"/>
                  </a:lnTo>
                  <a:lnTo>
                    <a:pt x="15973" y="3590"/>
                  </a:lnTo>
                  <a:lnTo>
                    <a:pt x="16462" y="4005"/>
                  </a:lnTo>
                  <a:lnTo>
                    <a:pt x="16901" y="4421"/>
                  </a:lnTo>
                  <a:lnTo>
                    <a:pt x="17292" y="4811"/>
                  </a:lnTo>
                  <a:lnTo>
                    <a:pt x="17634" y="5178"/>
                  </a:lnTo>
                  <a:lnTo>
                    <a:pt x="18196" y="5813"/>
                  </a:lnTo>
                  <a:lnTo>
                    <a:pt x="18562" y="6252"/>
                  </a:lnTo>
                  <a:lnTo>
                    <a:pt x="18196" y="6692"/>
                  </a:lnTo>
                  <a:lnTo>
                    <a:pt x="17634" y="7327"/>
                  </a:lnTo>
                  <a:lnTo>
                    <a:pt x="17292" y="7693"/>
                  </a:lnTo>
                  <a:lnTo>
                    <a:pt x="16901" y="8084"/>
                  </a:lnTo>
                  <a:lnTo>
                    <a:pt x="16462" y="8499"/>
                  </a:lnTo>
                  <a:lnTo>
                    <a:pt x="15973" y="8915"/>
                  </a:lnTo>
                  <a:lnTo>
                    <a:pt x="15412" y="9379"/>
                  </a:lnTo>
                  <a:lnTo>
                    <a:pt x="14752" y="9843"/>
                  </a:lnTo>
                  <a:lnTo>
                    <a:pt x="14068" y="10282"/>
                  </a:lnTo>
                  <a:lnTo>
                    <a:pt x="13702" y="10478"/>
                  </a:lnTo>
                  <a:lnTo>
                    <a:pt x="13311" y="10673"/>
                  </a:lnTo>
                  <a:lnTo>
                    <a:pt x="12920" y="10844"/>
                  </a:lnTo>
                  <a:lnTo>
                    <a:pt x="12505" y="11015"/>
                  </a:lnTo>
                  <a:lnTo>
                    <a:pt x="12090" y="11161"/>
                  </a:lnTo>
                  <a:lnTo>
                    <a:pt x="11675" y="11284"/>
                  </a:lnTo>
                  <a:lnTo>
                    <a:pt x="11235" y="11381"/>
                  </a:lnTo>
                  <a:lnTo>
                    <a:pt x="10796" y="11455"/>
                  </a:lnTo>
                  <a:lnTo>
                    <a:pt x="10356" y="11503"/>
                  </a:lnTo>
                  <a:lnTo>
                    <a:pt x="9892" y="11528"/>
                  </a:lnTo>
                  <a:lnTo>
                    <a:pt x="9477" y="11528"/>
                  </a:lnTo>
                  <a:lnTo>
                    <a:pt x="9086" y="11479"/>
                  </a:lnTo>
                  <a:lnTo>
                    <a:pt x="8695" y="11430"/>
                  </a:lnTo>
                  <a:lnTo>
                    <a:pt x="8304" y="11332"/>
                  </a:lnTo>
                  <a:lnTo>
                    <a:pt x="7914" y="11235"/>
                  </a:lnTo>
                  <a:lnTo>
                    <a:pt x="7523" y="11113"/>
                  </a:lnTo>
                  <a:lnTo>
                    <a:pt x="7157" y="10990"/>
                  </a:lnTo>
                  <a:lnTo>
                    <a:pt x="6790" y="10844"/>
                  </a:lnTo>
                  <a:lnTo>
                    <a:pt x="6448" y="10673"/>
                  </a:lnTo>
                  <a:lnTo>
                    <a:pt x="6082" y="10502"/>
                  </a:lnTo>
                  <a:lnTo>
                    <a:pt x="5423" y="10111"/>
                  </a:lnTo>
                  <a:lnTo>
                    <a:pt x="4788" y="9696"/>
                  </a:lnTo>
                  <a:lnTo>
                    <a:pt x="4201" y="9232"/>
                  </a:lnTo>
                  <a:lnTo>
                    <a:pt x="3640" y="8792"/>
                  </a:lnTo>
                  <a:lnTo>
                    <a:pt x="3127" y="8328"/>
                  </a:lnTo>
                  <a:lnTo>
                    <a:pt x="2663" y="7889"/>
                  </a:lnTo>
                  <a:lnTo>
                    <a:pt x="2272" y="7474"/>
                  </a:lnTo>
                  <a:lnTo>
                    <a:pt x="1613" y="6741"/>
                  </a:lnTo>
                  <a:lnTo>
                    <a:pt x="1222" y="6252"/>
                  </a:lnTo>
                  <a:lnTo>
                    <a:pt x="1613" y="5764"/>
                  </a:lnTo>
                  <a:lnTo>
                    <a:pt x="2272" y="5031"/>
                  </a:lnTo>
                  <a:lnTo>
                    <a:pt x="2663" y="4616"/>
                  </a:lnTo>
                  <a:lnTo>
                    <a:pt x="3127" y="4176"/>
                  </a:lnTo>
                  <a:lnTo>
                    <a:pt x="3640" y="3712"/>
                  </a:lnTo>
                  <a:lnTo>
                    <a:pt x="4201" y="3273"/>
                  </a:lnTo>
                  <a:lnTo>
                    <a:pt x="4788" y="2833"/>
                  </a:lnTo>
                  <a:lnTo>
                    <a:pt x="5423" y="2394"/>
                  </a:lnTo>
                  <a:lnTo>
                    <a:pt x="6082" y="2003"/>
                  </a:lnTo>
                  <a:lnTo>
                    <a:pt x="6448" y="1832"/>
                  </a:lnTo>
                  <a:lnTo>
                    <a:pt x="6790" y="1661"/>
                  </a:lnTo>
                  <a:lnTo>
                    <a:pt x="7157" y="1514"/>
                  </a:lnTo>
                  <a:lnTo>
                    <a:pt x="7523" y="1392"/>
                  </a:lnTo>
                  <a:lnTo>
                    <a:pt x="7914" y="1270"/>
                  </a:lnTo>
                  <a:lnTo>
                    <a:pt x="8304" y="1172"/>
                  </a:lnTo>
                  <a:lnTo>
                    <a:pt x="8695" y="1075"/>
                  </a:lnTo>
                  <a:lnTo>
                    <a:pt x="9086" y="1026"/>
                  </a:lnTo>
                  <a:lnTo>
                    <a:pt x="9477" y="977"/>
                  </a:lnTo>
                  <a:close/>
                  <a:moveTo>
                    <a:pt x="9892" y="0"/>
                  </a:moveTo>
                  <a:lnTo>
                    <a:pt x="9404" y="25"/>
                  </a:lnTo>
                  <a:lnTo>
                    <a:pt x="8915" y="73"/>
                  </a:lnTo>
                  <a:lnTo>
                    <a:pt x="8451" y="147"/>
                  </a:lnTo>
                  <a:lnTo>
                    <a:pt x="7963" y="244"/>
                  </a:lnTo>
                  <a:lnTo>
                    <a:pt x="7523" y="366"/>
                  </a:lnTo>
                  <a:lnTo>
                    <a:pt x="7059" y="513"/>
                  </a:lnTo>
                  <a:lnTo>
                    <a:pt x="6619" y="684"/>
                  </a:lnTo>
                  <a:lnTo>
                    <a:pt x="6204" y="879"/>
                  </a:lnTo>
                  <a:lnTo>
                    <a:pt x="5765" y="1075"/>
                  </a:lnTo>
                  <a:lnTo>
                    <a:pt x="5374" y="1295"/>
                  </a:lnTo>
                  <a:lnTo>
                    <a:pt x="4959" y="1539"/>
                  </a:lnTo>
                  <a:lnTo>
                    <a:pt x="4592" y="1783"/>
                  </a:lnTo>
                  <a:lnTo>
                    <a:pt x="3860" y="2296"/>
                  </a:lnTo>
                  <a:lnTo>
                    <a:pt x="3176" y="2833"/>
                  </a:lnTo>
                  <a:lnTo>
                    <a:pt x="2565" y="3370"/>
                  </a:lnTo>
                  <a:lnTo>
                    <a:pt x="2028" y="3883"/>
                  </a:lnTo>
                  <a:lnTo>
                    <a:pt x="1539" y="4372"/>
                  </a:lnTo>
                  <a:lnTo>
                    <a:pt x="1149" y="4836"/>
                  </a:lnTo>
                  <a:lnTo>
                    <a:pt x="562" y="5520"/>
                  </a:lnTo>
                  <a:lnTo>
                    <a:pt x="318" y="5837"/>
                  </a:lnTo>
                  <a:lnTo>
                    <a:pt x="1" y="6252"/>
                  </a:lnTo>
                  <a:lnTo>
                    <a:pt x="318" y="6668"/>
                  </a:lnTo>
                  <a:lnTo>
                    <a:pt x="562" y="6985"/>
                  </a:lnTo>
                  <a:lnTo>
                    <a:pt x="1149" y="7669"/>
                  </a:lnTo>
                  <a:lnTo>
                    <a:pt x="1539" y="8133"/>
                  </a:lnTo>
                  <a:lnTo>
                    <a:pt x="2028" y="8621"/>
                  </a:lnTo>
                  <a:lnTo>
                    <a:pt x="2565" y="9134"/>
                  </a:lnTo>
                  <a:lnTo>
                    <a:pt x="3176" y="9672"/>
                  </a:lnTo>
                  <a:lnTo>
                    <a:pt x="3860" y="10209"/>
                  </a:lnTo>
                  <a:lnTo>
                    <a:pt x="4592" y="10722"/>
                  </a:lnTo>
                  <a:lnTo>
                    <a:pt x="4959" y="10966"/>
                  </a:lnTo>
                  <a:lnTo>
                    <a:pt x="5374" y="11210"/>
                  </a:lnTo>
                  <a:lnTo>
                    <a:pt x="5765" y="11430"/>
                  </a:lnTo>
                  <a:lnTo>
                    <a:pt x="6204" y="11625"/>
                  </a:lnTo>
                  <a:lnTo>
                    <a:pt x="6619" y="11821"/>
                  </a:lnTo>
                  <a:lnTo>
                    <a:pt x="7059" y="11992"/>
                  </a:lnTo>
                  <a:lnTo>
                    <a:pt x="7523" y="12138"/>
                  </a:lnTo>
                  <a:lnTo>
                    <a:pt x="7963" y="12260"/>
                  </a:lnTo>
                  <a:lnTo>
                    <a:pt x="8451" y="12358"/>
                  </a:lnTo>
                  <a:lnTo>
                    <a:pt x="8915" y="12431"/>
                  </a:lnTo>
                  <a:lnTo>
                    <a:pt x="9404" y="12480"/>
                  </a:lnTo>
                  <a:lnTo>
                    <a:pt x="9892" y="12505"/>
                  </a:lnTo>
                  <a:lnTo>
                    <a:pt x="10380" y="12480"/>
                  </a:lnTo>
                  <a:lnTo>
                    <a:pt x="10869" y="12431"/>
                  </a:lnTo>
                  <a:lnTo>
                    <a:pt x="11333" y="12358"/>
                  </a:lnTo>
                  <a:lnTo>
                    <a:pt x="11821" y="12260"/>
                  </a:lnTo>
                  <a:lnTo>
                    <a:pt x="12261" y="12138"/>
                  </a:lnTo>
                  <a:lnTo>
                    <a:pt x="12725" y="11992"/>
                  </a:lnTo>
                  <a:lnTo>
                    <a:pt x="13165" y="11821"/>
                  </a:lnTo>
                  <a:lnTo>
                    <a:pt x="13580" y="11625"/>
                  </a:lnTo>
                  <a:lnTo>
                    <a:pt x="14019" y="11430"/>
                  </a:lnTo>
                  <a:lnTo>
                    <a:pt x="14410" y="11210"/>
                  </a:lnTo>
                  <a:lnTo>
                    <a:pt x="14825" y="10966"/>
                  </a:lnTo>
                  <a:lnTo>
                    <a:pt x="15192" y="10722"/>
                  </a:lnTo>
                  <a:lnTo>
                    <a:pt x="15924" y="10209"/>
                  </a:lnTo>
                  <a:lnTo>
                    <a:pt x="16608" y="9672"/>
                  </a:lnTo>
                  <a:lnTo>
                    <a:pt x="17219" y="9134"/>
                  </a:lnTo>
                  <a:lnTo>
                    <a:pt x="17756" y="8621"/>
                  </a:lnTo>
                  <a:lnTo>
                    <a:pt x="18245" y="8133"/>
                  </a:lnTo>
                  <a:lnTo>
                    <a:pt x="18635" y="7669"/>
                  </a:lnTo>
                  <a:lnTo>
                    <a:pt x="19222" y="6985"/>
                  </a:lnTo>
                  <a:lnTo>
                    <a:pt x="19466" y="6668"/>
                  </a:lnTo>
                  <a:lnTo>
                    <a:pt x="19783" y="6252"/>
                  </a:lnTo>
                  <a:lnTo>
                    <a:pt x="19466" y="5837"/>
                  </a:lnTo>
                  <a:lnTo>
                    <a:pt x="19222" y="5520"/>
                  </a:lnTo>
                  <a:lnTo>
                    <a:pt x="18635" y="4836"/>
                  </a:lnTo>
                  <a:lnTo>
                    <a:pt x="18245" y="4372"/>
                  </a:lnTo>
                  <a:lnTo>
                    <a:pt x="17756" y="3883"/>
                  </a:lnTo>
                  <a:lnTo>
                    <a:pt x="17219" y="3370"/>
                  </a:lnTo>
                  <a:lnTo>
                    <a:pt x="16608" y="2833"/>
                  </a:lnTo>
                  <a:lnTo>
                    <a:pt x="15924" y="2296"/>
                  </a:lnTo>
                  <a:lnTo>
                    <a:pt x="15192" y="1783"/>
                  </a:lnTo>
                  <a:lnTo>
                    <a:pt x="14825" y="1539"/>
                  </a:lnTo>
                  <a:lnTo>
                    <a:pt x="14410" y="1295"/>
                  </a:lnTo>
                  <a:lnTo>
                    <a:pt x="14019" y="1075"/>
                  </a:lnTo>
                  <a:lnTo>
                    <a:pt x="13580" y="879"/>
                  </a:lnTo>
                  <a:lnTo>
                    <a:pt x="13165" y="684"/>
                  </a:lnTo>
                  <a:lnTo>
                    <a:pt x="12725" y="513"/>
                  </a:lnTo>
                  <a:lnTo>
                    <a:pt x="12261" y="366"/>
                  </a:lnTo>
                  <a:lnTo>
                    <a:pt x="11821" y="244"/>
                  </a:lnTo>
                  <a:lnTo>
                    <a:pt x="11333" y="147"/>
                  </a:lnTo>
                  <a:lnTo>
                    <a:pt x="10869" y="73"/>
                  </a:lnTo>
                  <a:lnTo>
                    <a:pt x="10380" y="25"/>
                  </a:lnTo>
                  <a:lnTo>
                    <a:pt x="98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0;p39"/>
            <p:cNvSpPr/>
            <p:nvPr/>
          </p:nvSpPr>
          <p:spPr>
            <a:xfrm>
              <a:off x="3384400" y="3091350"/>
              <a:ext cx="208850" cy="208825"/>
            </a:xfrm>
            <a:custGeom>
              <a:avLst/>
              <a:gdLst/>
              <a:ahLst/>
              <a:cxnLst/>
              <a:rect l="l" t="t" r="r" b="b"/>
              <a:pathLst>
                <a:path w="8354" h="8353" extrusionOk="0">
                  <a:moveTo>
                    <a:pt x="4177" y="0"/>
                  </a:moveTo>
                  <a:lnTo>
                    <a:pt x="3762" y="24"/>
                  </a:lnTo>
                  <a:lnTo>
                    <a:pt x="3347" y="73"/>
                  </a:lnTo>
                  <a:lnTo>
                    <a:pt x="2931" y="195"/>
                  </a:lnTo>
                  <a:lnTo>
                    <a:pt x="2541" y="318"/>
                  </a:lnTo>
                  <a:lnTo>
                    <a:pt x="2174" y="513"/>
                  </a:lnTo>
                  <a:lnTo>
                    <a:pt x="1832" y="708"/>
                  </a:lnTo>
                  <a:lnTo>
                    <a:pt x="1515" y="953"/>
                  </a:lnTo>
                  <a:lnTo>
                    <a:pt x="1222" y="1221"/>
                  </a:lnTo>
                  <a:lnTo>
                    <a:pt x="953" y="1514"/>
                  </a:lnTo>
                  <a:lnTo>
                    <a:pt x="709" y="1832"/>
                  </a:lnTo>
                  <a:lnTo>
                    <a:pt x="514" y="2174"/>
                  </a:lnTo>
                  <a:lnTo>
                    <a:pt x="318" y="2540"/>
                  </a:lnTo>
                  <a:lnTo>
                    <a:pt x="196" y="2931"/>
                  </a:lnTo>
                  <a:lnTo>
                    <a:pt x="74" y="3346"/>
                  </a:lnTo>
                  <a:lnTo>
                    <a:pt x="25" y="3761"/>
                  </a:lnTo>
                  <a:lnTo>
                    <a:pt x="1" y="4176"/>
                  </a:lnTo>
                  <a:lnTo>
                    <a:pt x="25" y="4592"/>
                  </a:lnTo>
                  <a:lnTo>
                    <a:pt x="74" y="5007"/>
                  </a:lnTo>
                  <a:lnTo>
                    <a:pt x="196" y="5422"/>
                  </a:lnTo>
                  <a:lnTo>
                    <a:pt x="318" y="5813"/>
                  </a:lnTo>
                  <a:lnTo>
                    <a:pt x="514" y="6179"/>
                  </a:lnTo>
                  <a:lnTo>
                    <a:pt x="709" y="6521"/>
                  </a:lnTo>
                  <a:lnTo>
                    <a:pt x="953" y="6839"/>
                  </a:lnTo>
                  <a:lnTo>
                    <a:pt x="1222" y="7132"/>
                  </a:lnTo>
                  <a:lnTo>
                    <a:pt x="1515" y="7400"/>
                  </a:lnTo>
                  <a:lnTo>
                    <a:pt x="1832" y="7644"/>
                  </a:lnTo>
                  <a:lnTo>
                    <a:pt x="2174" y="7840"/>
                  </a:lnTo>
                  <a:lnTo>
                    <a:pt x="2541" y="8035"/>
                  </a:lnTo>
                  <a:lnTo>
                    <a:pt x="2931" y="8157"/>
                  </a:lnTo>
                  <a:lnTo>
                    <a:pt x="3347" y="8279"/>
                  </a:lnTo>
                  <a:lnTo>
                    <a:pt x="3762" y="8328"/>
                  </a:lnTo>
                  <a:lnTo>
                    <a:pt x="4177" y="8353"/>
                  </a:lnTo>
                  <a:lnTo>
                    <a:pt x="4592" y="8328"/>
                  </a:lnTo>
                  <a:lnTo>
                    <a:pt x="5007" y="8279"/>
                  </a:lnTo>
                  <a:lnTo>
                    <a:pt x="5423" y="8157"/>
                  </a:lnTo>
                  <a:lnTo>
                    <a:pt x="5813" y="8035"/>
                  </a:lnTo>
                  <a:lnTo>
                    <a:pt x="6180" y="7840"/>
                  </a:lnTo>
                  <a:lnTo>
                    <a:pt x="6522" y="7644"/>
                  </a:lnTo>
                  <a:lnTo>
                    <a:pt x="6839" y="7400"/>
                  </a:lnTo>
                  <a:lnTo>
                    <a:pt x="7132" y="7132"/>
                  </a:lnTo>
                  <a:lnTo>
                    <a:pt x="7401" y="6839"/>
                  </a:lnTo>
                  <a:lnTo>
                    <a:pt x="7645" y="6521"/>
                  </a:lnTo>
                  <a:lnTo>
                    <a:pt x="7840" y="6179"/>
                  </a:lnTo>
                  <a:lnTo>
                    <a:pt x="8036" y="5813"/>
                  </a:lnTo>
                  <a:lnTo>
                    <a:pt x="8158" y="5422"/>
                  </a:lnTo>
                  <a:lnTo>
                    <a:pt x="8280" y="5007"/>
                  </a:lnTo>
                  <a:lnTo>
                    <a:pt x="8329" y="4592"/>
                  </a:lnTo>
                  <a:lnTo>
                    <a:pt x="8353" y="4176"/>
                  </a:lnTo>
                  <a:lnTo>
                    <a:pt x="8329" y="3737"/>
                  </a:lnTo>
                  <a:lnTo>
                    <a:pt x="8256" y="3297"/>
                  </a:lnTo>
                  <a:lnTo>
                    <a:pt x="8134" y="3517"/>
                  </a:lnTo>
                  <a:lnTo>
                    <a:pt x="8011" y="3688"/>
                  </a:lnTo>
                  <a:lnTo>
                    <a:pt x="7840" y="3859"/>
                  </a:lnTo>
                  <a:lnTo>
                    <a:pt x="7645" y="4005"/>
                  </a:lnTo>
                  <a:lnTo>
                    <a:pt x="7425" y="4128"/>
                  </a:lnTo>
                  <a:lnTo>
                    <a:pt x="7205" y="4201"/>
                  </a:lnTo>
                  <a:lnTo>
                    <a:pt x="6961" y="4250"/>
                  </a:lnTo>
                  <a:lnTo>
                    <a:pt x="6717" y="4274"/>
                  </a:lnTo>
                  <a:lnTo>
                    <a:pt x="6546" y="4274"/>
                  </a:lnTo>
                  <a:lnTo>
                    <a:pt x="6375" y="4250"/>
                  </a:lnTo>
                  <a:lnTo>
                    <a:pt x="6204" y="4201"/>
                  </a:lnTo>
                  <a:lnTo>
                    <a:pt x="6058" y="4152"/>
                  </a:lnTo>
                  <a:lnTo>
                    <a:pt x="5887" y="4079"/>
                  </a:lnTo>
                  <a:lnTo>
                    <a:pt x="5764" y="3981"/>
                  </a:lnTo>
                  <a:lnTo>
                    <a:pt x="5618" y="3883"/>
                  </a:lnTo>
                  <a:lnTo>
                    <a:pt x="5496" y="3786"/>
                  </a:lnTo>
                  <a:lnTo>
                    <a:pt x="5398" y="3664"/>
                  </a:lnTo>
                  <a:lnTo>
                    <a:pt x="5300" y="3517"/>
                  </a:lnTo>
                  <a:lnTo>
                    <a:pt x="5203" y="3395"/>
                  </a:lnTo>
                  <a:lnTo>
                    <a:pt x="5129" y="3224"/>
                  </a:lnTo>
                  <a:lnTo>
                    <a:pt x="5081" y="3077"/>
                  </a:lnTo>
                  <a:lnTo>
                    <a:pt x="5032" y="2906"/>
                  </a:lnTo>
                  <a:lnTo>
                    <a:pt x="5007" y="2735"/>
                  </a:lnTo>
                  <a:lnTo>
                    <a:pt x="5007" y="2564"/>
                  </a:lnTo>
                  <a:lnTo>
                    <a:pt x="5007" y="2394"/>
                  </a:lnTo>
                  <a:lnTo>
                    <a:pt x="5032" y="2223"/>
                  </a:lnTo>
                  <a:lnTo>
                    <a:pt x="5081" y="2052"/>
                  </a:lnTo>
                  <a:lnTo>
                    <a:pt x="5129" y="1905"/>
                  </a:lnTo>
                  <a:lnTo>
                    <a:pt x="5203" y="1759"/>
                  </a:lnTo>
                  <a:lnTo>
                    <a:pt x="5300" y="1612"/>
                  </a:lnTo>
                  <a:lnTo>
                    <a:pt x="5398" y="1490"/>
                  </a:lnTo>
                  <a:lnTo>
                    <a:pt x="5496" y="1368"/>
                  </a:lnTo>
                  <a:lnTo>
                    <a:pt x="5618" y="1246"/>
                  </a:lnTo>
                  <a:lnTo>
                    <a:pt x="5764" y="1148"/>
                  </a:lnTo>
                  <a:lnTo>
                    <a:pt x="5887" y="1075"/>
                  </a:lnTo>
                  <a:lnTo>
                    <a:pt x="6033" y="1001"/>
                  </a:lnTo>
                  <a:lnTo>
                    <a:pt x="6204" y="928"/>
                  </a:lnTo>
                  <a:lnTo>
                    <a:pt x="6375" y="879"/>
                  </a:lnTo>
                  <a:lnTo>
                    <a:pt x="6522" y="855"/>
                  </a:lnTo>
                  <a:lnTo>
                    <a:pt x="6717" y="855"/>
                  </a:lnTo>
                  <a:lnTo>
                    <a:pt x="6448" y="659"/>
                  </a:lnTo>
                  <a:lnTo>
                    <a:pt x="6155" y="489"/>
                  </a:lnTo>
                  <a:lnTo>
                    <a:pt x="5838" y="342"/>
                  </a:lnTo>
                  <a:lnTo>
                    <a:pt x="5545" y="220"/>
                  </a:lnTo>
                  <a:lnTo>
                    <a:pt x="5203" y="122"/>
                  </a:lnTo>
                  <a:lnTo>
                    <a:pt x="4885" y="49"/>
                  </a:lnTo>
                  <a:lnTo>
                    <a:pt x="4519" y="24"/>
                  </a:lnTo>
                  <a:lnTo>
                    <a:pt x="417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 name="Google Shape;560;p39"/>
          <p:cNvSpPr/>
          <p:nvPr/>
        </p:nvSpPr>
        <p:spPr>
          <a:xfrm>
            <a:off x="5700670" y="2271458"/>
            <a:ext cx="226459" cy="325975"/>
          </a:xfrm>
          <a:custGeom>
            <a:avLst/>
            <a:gdLst/>
            <a:ahLst/>
            <a:cxnLst/>
            <a:rect l="l" t="t" r="r" b="b"/>
            <a:pathLst>
              <a:path w="12896" h="18563" extrusionOk="0">
                <a:moveTo>
                  <a:pt x="6448" y="1564"/>
                </a:moveTo>
                <a:lnTo>
                  <a:pt x="6814" y="1588"/>
                </a:lnTo>
                <a:lnTo>
                  <a:pt x="7181" y="1637"/>
                </a:lnTo>
                <a:lnTo>
                  <a:pt x="7523" y="1735"/>
                </a:lnTo>
                <a:lnTo>
                  <a:pt x="7865" y="1857"/>
                </a:lnTo>
                <a:lnTo>
                  <a:pt x="8182" y="2003"/>
                </a:lnTo>
                <a:lnTo>
                  <a:pt x="8475" y="2199"/>
                </a:lnTo>
                <a:lnTo>
                  <a:pt x="8768" y="2394"/>
                </a:lnTo>
                <a:lnTo>
                  <a:pt x="9013" y="2638"/>
                </a:lnTo>
                <a:lnTo>
                  <a:pt x="9257" y="2883"/>
                </a:lnTo>
                <a:lnTo>
                  <a:pt x="9477" y="3176"/>
                </a:lnTo>
                <a:lnTo>
                  <a:pt x="9647" y="3469"/>
                </a:lnTo>
                <a:lnTo>
                  <a:pt x="9794" y="3786"/>
                </a:lnTo>
                <a:lnTo>
                  <a:pt x="9916" y="4128"/>
                </a:lnTo>
                <a:lnTo>
                  <a:pt x="10014" y="4470"/>
                </a:lnTo>
                <a:lnTo>
                  <a:pt x="10063" y="4836"/>
                </a:lnTo>
                <a:lnTo>
                  <a:pt x="10087" y="5203"/>
                </a:lnTo>
                <a:lnTo>
                  <a:pt x="10087" y="7547"/>
                </a:lnTo>
                <a:lnTo>
                  <a:pt x="2809" y="7547"/>
                </a:lnTo>
                <a:lnTo>
                  <a:pt x="2809" y="5203"/>
                </a:lnTo>
                <a:lnTo>
                  <a:pt x="2833" y="4836"/>
                </a:lnTo>
                <a:lnTo>
                  <a:pt x="2882" y="4470"/>
                </a:lnTo>
                <a:lnTo>
                  <a:pt x="2980" y="4128"/>
                </a:lnTo>
                <a:lnTo>
                  <a:pt x="3102" y="3786"/>
                </a:lnTo>
                <a:lnTo>
                  <a:pt x="3249" y="3469"/>
                </a:lnTo>
                <a:lnTo>
                  <a:pt x="3420" y="3176"/>
                </a:lnTo>
                <a:lnTo>
                  <a:pt x="3639" y="2883"/>
                </a:lnTo>
                <a:lnTo>
                  <a:pt x="3884" y="2638"/>
                </a:lnTo>
                <a:lnTo>
                  <a:pt x="4128" y="2394"/>
                </a:lnTo>
                <a:lnTo>
                  <a:pt x="4421" y="2199"/>
                </a:lnTo>
                <a:lnTo>
                  <a:pt x="4714" y="2003"/>
                </a:lnTo>
                <a:lnTo>
                  <a:pt x="5032" y="1857"/>
                </a:lnTo>
                <a:lnTo>
                  <a:pt x="5373" y="1735"/>
                </a:lnTo>
                <a:lnTo>
                  <a:pt x="5715" y="1637"/>
                </a:lnTo>
                <a:lnTo>
                  <a:pt x="6082" y="1588"/>
                </a:lnTo>
                <a:lnTo>
                  <a:pt x="6448" y="1564"/>
                </a:lnTo>
                <a:close/>
                <a:moveTo>
                  <a:pt x="6448" y="10991"/>
                </a:moveTo>
                <a:lnTo>
                  <a:pt x="6692" y="11015"/>
                </a:lnTo>
                <a:lnTo>
                  <a:pt x="6937" y="11089"/>
                </a:lnTo>
                <a:lnTo>
                  <a:pt x="7132" y="11211"/>
                </a:lnTo>
                <a:lnTo>
                  <a:pt x="7327" y="11357"/>
                </a:lnTo>
                <a:lnTo>
                  <a:pt x="7474" y="11528"/>
                </a:lnTo>
                <a:lnTo>
                  <a:pt x="7572" y="11748"/>
                </a:lnTo>
                <a:lnTo>
                  <a:pt x="7645" y="11968"/>
                </a:lnTo>
                <a:lnTo>
                  <a:pt x="7669" y="12212"/>
                </a:lnTo>
                <a:lnTo>
                  <a:pt x="7669" y="12383"/>
                </a:lnTo>
                <a:lnTo>
                  <a:pt x="7645" y="12530"/>
                </a:lnTo>
                <a:lnTo>
                  <a:pt x="7596" y="12701"/>
                </a:lnTo>
                <a:lnTo>
                  <a:pt x="7523" y="12823"/>
                </a:lnTo>
                <a:lnTo>
                  <a:pt x="7425" y="12969"/>
                </a:lnTo>
                <a:lnTo>
                  <a:pt x="7327" y="13067"/>
                </a:lnTo>
                <a:lnTo>
                  <a:pt x="7205" y="13189"/>
                </a:lnTo>
                <a:lnTo>
                  <a:pt x="7083" y="13262"/>
                </a:lnTo>
                <a:lnTo>
                  <a:pt x="7230" y="15094"/>
                </a:lnTo>
                <a:lnTo>
                  <a:pt x="5667" y="15094"/>
                </a:lnTo>
                <a:lnTo>
                  <a:pt x="5813" y="13262"/>
                </a:lnTo>
                <a:lnTo>
                  <a:pt x="5691" y="13189"/>
                </a:lnTo>
                <a:lnTo>
                  <a:pt x="5569" y="13067"/>
                </a:lnTo>
                <a:lnTo>
                  <a:pt x="5471" y="12969"/>
                </a:lnTo>
                <a:lnTo>
                  <a:pt x="5373" y="12823"/>
                </a:lnTo>
                <a:lnTo>
                  <a:pt x="5300" y="12701"/>
                </a:lnTo>
                <a:lnTo>
                  <a:pt x="5251" y="12530"/>
                </a:lnTo>
                <a:lnTo>
                  <a:pt x="5227" y="12383"/>
                </a:lnTo>
                <a:lnTo>
                  <a:pt x="5227" y="12212"/>
                </a:lnTo>
                <a:lnTo>
                  <a:pt x="5251" y="11968"/>
                </a:lnTo>
                <a:lnTo>
                  <a:pt x="5325" y="11748"/>
                </a:lnTo>
                <a:lnTo>
                  <a:pt x="5422" y="11528"/>
                </a:lnTo>
                <a:lnTo>
                  <a:pt x="5569" y="11357"/>
                </a:lnTo>
                <a:lnTo>
                  <a:pt x="5764" y="11211"/>
                </a:lnTo>
                <a:lnTo>
                  <a:pt x="5960" y="11089"/>
                </a:lnTo>
                <a:lnTo>
                  <a:pt x="6204" y="11015"/>
                </a:lnTo>
                <a:lnTo>
                  <a:pt x="6448" y="10991"/>
                </a:lnTo>
                <a:close/>
                <a:moveTo>
                  <a:pt x="6448" y="1"/>
                </a:moveTo>
                <a:lnTo>
                  <a:pt x="5911" y="25"/>
                </a:lnTo>
                <a:lnTo>
                  <a:pt x="5398" y="123"/>
                </a:lnTo>
                <a:lnTo>
                  <a:pt x="4909" y="245"/>
                </a:lnTo>
                <a:lnTo>
                  <a:pt x="4421" y="416"/>
                </a:lnTo>
                <a:lnTo>
                  <a:pt x="3981" y="636"/>
                </a:lnTo>
                <a:lnTo>
                  <a:pt x="3542" y="904"/>
                </a:lnTo>
                <a:lnTo>
                  <a:pt x="3151" y="1197"/>
                </a:lnTo>
                <a:lnTo>
                  <a:pt x="2760" y="1539"/>
                </a:lnTo>
                <a:lnTo>
                  <a:pt x="2443" y="1906"/>
                </a:lnTo>
                <a:lnTo>
                  <a:pt x="2125" y="2296"/>
                </a:lnTo>
                <a:lnTo>
                  <a:pt x="1881" y="2736"/>
                </a:lnTo>
                <a:lnTo>
                  <a:pt x="1661" y="3176"/>
                </a:lnTo>
                <a:lnTo>
                  <a:pt x="1466" y="3664"/>
                </a:lnTo>
                <a:lnTo>
                  <a:pt x="1344" y="4153"/>
                </a:lnTo>
                <a:lnTo>
                  <a:pt x="1270" y="4690"/>
                </a:lnTo>
                <a:lnTo>
                  <a:pt x="1246" y="5203"/>
                </a:lnTo>
                <a:lnTo>
                  <a:pt x="1246" y="7547"/>
                </a:lnTo>
                <a:lnTo>
                  <a:pt x="391" y="7547"/>
                </a:lnTo>
                <a:lnTo>
                  <a:pt x="293" y="7572"/>
                </a:lnTo>
                <a:lnTo>
                  <a:pt x="220" y="7621"/>
                </a:lnTo>
                <a:lnTo>
                  <a:pt x="147" y="7669"/>
                </a:lnTo>
                <a:lnTo>
                  <a:pt x="74" y="7743"/>
                </a:lnTo>
                <a:lnTo>
                  <a:pt x="49" y="7840"/>
                </a:lnTo>
                <a:lnTo>
                  <a:pt x="0" y="7914"/>
                </a:lnTo>
                <a:lnTo>
                  <a:pt x="0" y="8036"/>
                </a:lnTo>
                <a:lnTo>
                  <a:pt x="0" y="18074"/>
                </a:lnTo>
                <a:lnTo>
                  <a:pt x="0" y="18171"/>
                </a:lnTo>
                <a:lnTo>
                  <a:pt x="49" y="18269"/>
                </a:lnTo>
                <a:lnTo>
                  <a:pt x="74" y="18342"/>
                </a:lnTo>
                <a:lnTo>
                  <a:pt x="147" y="18416"/>
                </a:lnTo>
                <a:lnTo>
                  <a:pt x="220" y="18464"/>
                </a:lnTo>
                <a:lnTo>
                  <a:pt x="293" y="18513"/>
                </a:lnTo>
                <a:lnTo>
                  <a:pt x="391" y="18538"/>
                </a:lnTo>
                <a:lnTo>
                  <a:pt x="489" y="18562"/>
                </a:lnTo>
                <a:lnTo>
                  <a:pt x="12407" y="18562"/>
                </a:lnTo>
                <a:lnTo>
                  <a:pt x="12505" y="18538"/>
                </a:lnTo>
                <a:lnTo>
                  <a:pt x="12603" y="18513"/>
                </a:lnTo>
                <a:lnTo>
                  <a:pt x="12676" y="18464"/>
                </a:lnTo>
                <a:lnTo>
                  <a:pt x="12749" y="18416"/>
                </a:lnTo>
                <a:lnTo>
                  <a:pt x="12822" y="18342"/>
                </a:lnTo>
                <a:lnTo>
                  <a:pt x="12847" y="18269"/>
                </a:lnTo>
                <a:lnTo>
                  <a:pt x="12896" y="18171"/>
                </a:lnTo>
                <a:lnTo>
                  <a:pt x="12896" y="18074"/>
                </a:lnTo>
                <a:lnTo>
                  <a:pt x="12896" y="8036"/>
                </a:lnTo>
                <a:lnTo>
                  <a:pt x="12896" y="7914"/>
                </a:lnTo>
                <a:lnTo>
                  <a:pt x="12847" y="7840"/>
                </a:lnTo>
                <a:lnTo>
                  <a:pt x="12822" y="7743"/>
                </a:lnTo>
                <a:lnTo>
                  <a:pt x="12749" y="7669"/>
                </a:lnTo>
                <a:lnTo>
                  <a:pt x="12676" y="7621"/>
                </a:lnTo>
                <a:lnTo>
                  <a:pt x="12603" y="7572"/>
                </a:lnTo>
                <a:lnTo>
                  <a:pt x="12505" y="7547"/>
                </a:lnTo>
                <a:lnTo>
                  <a:pt x="11650" y="7547"/>
                </a:lnTo>
                <a:lnTo>
                  <a:pt x="11650" y="5203"/>
                </a:lnTo>
                <a:lnTo>
                  <a:pt x="11626" y="4690"/>
                </a:lnTo>
                <a:lnTo>
                  <a:pt x="11552" y="4153"/>
                </a:lnTo>
                <a:lnTo>
                  <a:pt x="11430" y="3664"/>
                </a:lnTo>
                <a:lnTo>
                  <a:pt x="11235" y="3176"/>
                </a:lnTo>
                <a:lnTo>
                  <a:pt x="11015" y="2736"/>
                </a:lnTo>
                <a:lnTo>
                  <a:pt x="10771" y="2296"/>
                </a:lnTo>
                <a:lnTo>
                  <a:pt x="10453" y="1906"/>
                </a:lnTo>
                <a:lnTo>
                  <a:pt x="10136" y="1539"/>
                </a:lnTo>
                <a:lnTo>
                  <a:pt x="9745" y="1197"/>
                </a:lnTo>
                <a:lnTo>
                  <a:pt x="9354" y="904"/>
                </a:lnTo>
                <a:lnTo>
                  <a:pt x="8939" y="636"/>
                </a:lnTo>
                <a:lnTo>
                  <a:pt x="8475" y="416"/>
                </a:lnTo>
                <a:lnTo>
                  <a:pt x="7987" y="245"/>
                </a:lnTo>
                <a:lnTo>
                  <a:pt x="7498" y="123"/>
                </a:lnTo>
                <a:lnTo>
                  <a:pt x="6985" y="25"/>
                </a:lnTo>
                <a:lnTo>
                  <a:pt x="644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TextBox 46"/>
          <p:cNvSpPr txBox="1"/>
          <p:nvPr/>
        </p:nvSpPr>
        <p:spPr>
          <a:xfrm>
            <a:off x="6230646" y="2245160"/>
            <a:ext cx="1495923" cy="584775"/>
          </a:xfrm>
          <a:prstGeom prst="rect">
            <a:avLst/>
          </a:prstGeom>
          <a:noFill/>
        </p:spPr>
        <p:txBody>
          <a:bodyPr wrap="none" rtlCol="0">
            <a:spAutoFit/>
          </a:bodyPr>
          <a:lstStyle/>
          <a:p>
            <a:pPr algn="ctr"/>
            <a:r>
              <a:rPr lang="en-US" sz="1600" b="1" dirty="0" smtClean="0">
                <a:solidFill>
                  <a:schemeClr val="bg1"/>
                </a:solidFill>
              </a:rPr>
              <a:t>Risk </a:t>
            </a:r>
          </a:p>
          <a:p>
            <a:pPr algn="ctr"/>
            <a:r>
              <a:rPr lang="en-US" sz="1600" b="1" dirty="0" smtClean="0">
                <a:solidFill>
                  <a:schemeClr val="bg1"/>
                </a:solidFill>
              </a:rPr>
              <a:t>Management </a:t>
            </a:r>
            <a:endParaRPr lang="en-US" sz="1600" b="1" dirty="0">
              <a:solidFill>
                <a:schemeClr val="bg1"/>
              </a:solidFill>
            </a:endParaRPr>
          </a:p>
        </p:txBody>
      </p:sp>
    </p:spTree>
    <p:extLst>
      <p:ext uri="{BB962C8B-B14F-4D97-AF65-F5344CB8AC3E}">
        <p14:creationId xmlns:p14="http://schemas.microsoft.com/office/powerpoint/2010/main" val="20311933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1977" y="426308"/>
            <a:ext cx="8091002" cy="4429897"/>
          </a:xfrm>
        </p:spPr>
        <p:txBody>
          <a:bodyPr/>
          <a:lstStyle/>
          <a:p>
            <a:r>
              <a:rPr lang="en-US" sz="1800" dirty="0">
                <a:solidFill>
                  <a:schemeClr val="accent4"/>
                </a:solidFill>
                <a:latin typeface="Lexend Deca" panose="020B0604020202020204" charset="0"/>
              </a:rPr>
              <a:t>Analyze </a:t>
            </a:r>
            <a:r>
              <a:rPr lang="en-US" sz="1800" dirty="0" smtClean="0">
                <a:solidFill>
                  <a:schemeClr val="accent4"/>
                </a:solidFill>
                <a:latin typeface="Lexend Deca" panose="020B0604020202020204" charset="0"/>
              </a:rPr>
              <a:t>risk:</a:t>
            </a:r>
            <a:r>
              <a:rPr lang="en-US" sz="1800" dirty="0">
                <a:latin typeface="Lexend Deca" panose="020B0604020202020204" charset="0"/>
              </a:rPr>
              <a:t> </a:t>
            </a:r>
            <a:r>
              <a:rPr lang="en-US" sz="1600" dirty="0">
                <a:latin typeface="Lexend Deca" panose="020B0604020202020204" charset="0"/>
              </a:rPr>
              <a:t>Banking Institutions have the assets that the hackers seek. Analyzing the risk to these assets based on the impact or criticality is a way to go for an organization. The process should occur on a regular basis to identify any new potential threats</a:t>
            </a:r>
            <a:r>
              <a:rPr lang="en-US" sz="1600" dirty="0" smtClean="0">
                <a:latin typeface="Lexend Deca" panose="020B0604020202020204" charset="0"/>
              </a:rPr>
              <a:t>.</a:t>
            </a:r>
            <a:endParaRPr lang="en-US" sz="1600" dirty="0">
              <a:latin typeface="Lexend Deca" panose="020B0604020202020204" charset="0"/>
            </a:endParaRPr>
          </a:p>
          <a:p>
            <a:r>
              <a:rPr lang="en-US" sz="1600" dirty="0" smtClean="0">
                <a:solidFill>
                  <a:schemeClr val="accent4"/>
                </a:solidFill>
                <a:latin typeface="Lexend Deca" panose="020B0604020202020204" charset="0"/>
              </a:rPr>
              <a:t>Identify </a:t>
            </a:r>
            <a:r>
              <a:rPr lang="en-US" sz="1600" dirty="0">
                <a:solidFill>
                  <a:schemeClr val="accent4"/>
                </a:solidFill>
                <a:latin typeface="Lexend Deca" panose="020B0604020202020204" charset="0"/>
              </a:rPr>
              <a:t>and classify the assets:</a:t>
            </a:r>
            <a:r>
              <a:rPr lang="en-US" sz="1800" dirty="0">
                <a:latin typeface="Lexend Deca" panose="020B0604020202020204" charset="0"/>
              </a:rPr>
              <a:t> </a:t>
            </a:r>
            <a:r>
              <a:rPr lang="en-US" sz="1600" dirty="0">
                <a:latin typeface="Lexend Deca" panose="020B0604020202020204" charset="0"/>
              </a:rPr>
              <a:t>financial institutions need to identify and categorize the information assets, based on levels of sensitivity, value, and criticality to the bank. Information assets including various categories of data that are highly-restricted, confidential, internal use, and the public</a:t>
            </a:r>
            <a:r>
              <a:rPr lang="en-US" sz="1600" dirty="0" smtClean="0">
                <a:latin typeface="Lexend Deca" panose="020B0604020202020204" charset="0"/>
              </a:rPr>
              <a:t>.</a:t>
            </a:r>
            <a:endParaRPr lang="en-US" sz="1600" dirty="0">
              <a:latin typeface="Lexend Deca" panose="020B0604020202020204" charset="0"/>
            </a:endParaRPr>
          </a:p>
          <a:p>
            <a:r>
              <a:rPr lang="en-US" sz="1600" dirty="0" smtClean="0">
                <a:solidFill>
                  <a:schemeClr val="accent4"/>
                </a:solidFill>
                <a:latin typeface="Lexend Deca" panose="020B0604020202020204" charset="0"/>
              </a:rPr>
              <a:t>Risk </a:t>
            </a:r>
            <a:r>
              <a:rPr lang="en-US" sz="1600" dirty="0">
                <a:solidFill>
                  <a:schemeClr val="accent4"/>
                </a:solidFill>
                <a:latin typeface="Lexend Deca" panose="020B0604020202020204" charset="0"/>
              </a:rPr>
              <a:t>Assessment:</a:t>
            </a:r>
            <a:r>
              <a:rPr lang="en-US" sz="1600" dirty="0">
                <a:latin typeface="Lexend Deca" panose="020B0604020202020204" charset="0"/>
              </a:rPr>
              <a:t> It is advisable for every bank to prepare a Cyber security Risk Assessment and implement a cybersecurity protection plans to address those threats identified in the risk assessment </a:t>
            </a:r>
            <a:r>
              <a:rPr lang="en-US" sz="1600" dirty="0" smtClean="0">
                <a:latin typeface="Lexend Deca" panose="020B0604020202020204" charset="0"/>
              </a:rPr>
              <a:t>procedure</a:t>
            </a:r>
            <a:r>
              <a:rPr lang="en-US" sz="1400" dirty="0" smtClean="0">
                <a:latin typeface="Lexend Deca" panose="020B0604020202020204" charset="0"/>
              </a:rPr>
              <a:t>.</a:t>
            </a:r>
            <a:endParaRPr lang="en-US" sz="1400" dirty="0">
              <a:latin typeface="Lexend Deca" panose="020B0604020202020204" charset="0"/>
            </a:endParaRPr>
          </a:p>
          <a:p>
            <a:pPr marL="76200" indent="0">
              <a:buNone/>
            </a:pPr>
            <a:endParaRPr lang="en-US" sz="1600" dirty="0">
              <a:latin typeface="Lexend Deca" panose="020B0604020202020204"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Tree>
    <p:extLst>
      <p:ext uri="{BB962C8B-B14F-4D97-AF65-F5344CB8AC3E}">
        <p14:creationId xmlns:p14="http://schemas.microsoft.com/office/powerpoint/2010/main" val="884962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92906" y="197193"/>
            <a:ext cx="7840579" cy="4552658"/>
          </a:xfrm>
        </p:spPr>
        <p:txBody>
          <a:bodyPr/>
          <a:lstStyle/>
          <a:p>
            <a:r>
              <a:rPr lang="en-US" sz="1800" dirty="0" smtClean="0">
                <a:solidFill>
                  <a:schemeClr val="accent4"/>
                </a:solidFill>
                <a:latin typeface="Lexend Deca" panose="020B0604020202020204" charset="0"/>
              </a:rPr>
              <a:t>Confirm the Security Protocols of All Parties in Your Data Chain: </a:t>
            </a:r>
            <a:r>
              <a:rPr lang="en-US" sz="1600" dirty="0" smtClean="0">
                <a:latin typeface="Lexend Deca" panose="020B0604020202020204" charset="0"/>
              </a:rPr>
              <a:t>it’s essential to perform security due diligence on all participants in your data chain: your partners, your vendors, and your vendors’ vendors - essentially any party that will be taking confidential information out of your firewall.</a:t>
            </a:r>
            <a:endParaRPr lang="en-US" sz="1800" dirty="0" smtClean="0">
              <a:latin typeface="Lexend Deca" panose="020B0604020202020204" charset="0"/>
            </a:endParaRPr>
          </a:p>
          <a:p>
            <a:r>
              <a:rPr lang="en-US" sz="1800" dirty="0" smtClean="0">
                <a:solidFill>
                  <a:schemeClr val="accent4"/>
                </a:solidFill>
                <a:latin typeface="Lexend Deca" panose="020B0604020202020204" charset="0"/>
              </a:rPr>
              <a:t>Vulnerability Assessment:</a:t>
            </a:r>
            <a:r>
              <a:rPr lang="en-US" sz="1800" dirty="0" smtClean="0">
                <a:latin typeface="Lexend Deca" panose="020B0604020202020204" charset="0"/>
              </a:rPr>
              <a:t> </a:t>
            </a:r>
            <a:r>
              <a:rPr lang="en-US" sz="1600" dirty="0" smtClean="0">
                <a:latin typeface="Lexend Deca" panose="020B0604020202020204" charset="0"/>
              </a:rPr>
              <a:t>Threat and vulnerability can be subjected to a person, an organization, weaknesses in the system or the network. Penetration testing is a means to identify these threats and vulnerabilities and to patch the weaknesses.</a:t>
            </a:r>
          </a:p>
          <a:p>
            <a:r>
              <a:rPr lang="en-US" sz="1600" dirty="0" smtClean="0">
                <a:solidFill>
                  <a:schemeClr val="accent4"/>
                </a:solidFill>
                <a:latin typeface="Lexend Deca" panose="020B0604020202020204" charset="0"/>
              </a:rPr>
              <a:t>Employee Cyber Awareness-</a:t>
            </a:r>
            <a:r>
              <a:rPr lang="en-US" sz="1600" dirty="0" smtClean="0">
                <a:latin typeface="Lexend Deca" panose="020B0604020202020204" charset="0"/>
              </a:rPr>
              <a:t> All employees should be aware of the threats and consequences of ignoring it. For instance, they should be aware of the hazard by clicking a malicious link or opening an attachment from an unknown person. Cybersecurity awareness training is critical since most cyber incidents are the result of  “human error.”</a:t>
            </a:r>
          </a:p>
          <a:p>
            <a:endParaRPr lang="en-US" sz="1600" dirty="0" smtClean="0">
              <a:latin typeface="Lexend Deca" panose="020B0604020202020204" charset="0"/>
            </a:endParaRPr>
          </a:p>
          <a:p>
            <a:endParaRPr lang="en-US" sz="1600" dirty="0">
              <a:latin typeface="Lexend Deca" panose="020B0604020202020204"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dirty="0"/>
          </a:p>
        </p:txBody>
      </p:sp>
    </p:spTree>
    <p:extLst>
      <p:ext uri="{BB962C8B-B14F-4D97-AF65-F5344CB8AC3E}">
        <p14:creationId xmlns:p14="http://schemas.microsoft.com/office/powerpoint/2010/main" val="1940659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275" y="180914"/>
            <a:ext cx="7772618" cy="857400"/>
          </a:xfrm>
        </p:spPr>
        <p:txBody>
          <a:bodyPr/>
          <a:lstStyle/>
          <a:p>
            <a:r>
              <a:rPr lang="en-US" dirty="0" smtClean="0">
                <a:latin typeface="Arial Black" panose="020B0A04020102020204" pitchFamily="34" charset="0"/>
              </a:rPr>
              <a:t>8. </a:t>
            </a:r>
            <a:br>
              <a:rPr lang="en-US" dirty="0" smtClean="0">
                <a:latin typeface="Arial Black" panose="020B0A04020102020204" pitchFamily="34" charset="0"/>
              </a:rPr>
            </a:br>
            <a:r>
              <a:rPr lang="en-US" dirty="0" smtClean="0">
                <a:latin typeface="Arial Black" panose="020B0A04020102020204" pitchFamily="34" charset="0"/>
              </a:rPr>
              <a:t>Cybersecurity </a:t>
            </a:r>
            <a:r>
              <a:rPr lang="en-US" dirty="0">
                <a:latin typeface="Arial Black" panose="020B0A04020102020204" pitchFamily="34" charset="0"/>
              </a:rPr>
              <a:t>Tools &amp; Protections</a:t>
            </a:r>
            <a:endParaRPr lang="en-US" dirty="0">
              <a:solidFill>
                <a:schemeClr val="bg1"/>
              </a:solidFill>
            </a:endParaRPr>
          </a:p>
        </p:txBody>
      </p:sp>
      <p:sp>
        <p:nvSpPr>
          <p:cNvPr id="3" name="Text Placeholder 2"/>
          <p:cNvSpPr>
            <a:spLocks noGrp="1"/>
          </p:cNvSpPr>
          <p:nvPr>
            <p:ph type="body" idx="1"/>
          </p:nvPr>
        </p:nvSpPr>
        <p:spPr>
          <a:xfrm>
            <a:off x="2223146" y="1174586"/>
            <a:ext cx="3301142" cy="3645758"/>
          </a:xfrm>
        </p:spPr>
        <p:txBody>
          <a:bodyPr/>
          <a:lstStyle/>
          <a:p>
            <a:r>
              <a:rPr lang="en-US" sz="1600" dirty="0">
                <a:latin typeface="Lexend Deca" panose="020B0604020202020204" charset="0"/>
              </a:rPr>
              <a:t>Cybersecurity Hygiene</a:t>
            </a:r>
          </a:p>
          <a:p>
            <a:r>
              <a:rPr lang="en-US" sz="1600" dirty="0">
                <a:latin typeface="Lexend Deca" panose="020B0604020202020204" charset="0"/>
              </a:rPr>
              <a:t>Multi-factor authentication</a:t>
            </a:r>
          </a:p>
          <a:p>
            <a:r>
              <a:rPr lang="en-US" sz="1600" dirty="0">
                <a:latin typeface="Lexend Deca" panose="020B0604020202020204" charset="0"/>
              </a:rPr>
              <a:t>Advanced Firewalls</a:t>
            </a:r>
          </a:p>
          <a:p>
            <a:r>
              <a:rPr lang="en-US" sz="1600" dirty="0">
                <a:latin typeface="Lexend Deca" panose="020B0604020202020204" charset="0"/>
              </a:rPr>
              <a:t>Intrusion Prevention</a:t>
            </a:r>
          </a:p>
          <a:p>
            <a:r>
              <a:rPr lang="en-US" sz="1600" dirty="0">
                <a:latin typeface="Lexend Deca" panose="020B0604020202020204" charset="0"/>
              </a:rPr>
              <a:t>Anti-Virus/Anti-Malware</a:t>
            </a:r>
          </a:p>
          <a:p>
            <a:r>
              <a:rPr lang="en-US" sz="1600" dirty="0">
                <a:latin typeface="Lexend Deca" panose="020B0604020202020204" charset="0"/>
              </a:rPr>
              <a:t>Anti-Spam</a:t>
            </a:r>
          </a:p>
          <a:p>
            <a:r>
              <a:rPr lang="en-US" sz="1600" dirty="0">
                <a:latin typeface="Lexend Deca" panose="020B0604020202020204" charset="0"/>
              </a:rPr>
              <a:t>Encryption</a:t>
            </a:r>
          </a:p>
          <a:p>
            <a:r>
              <a:rPr lang="en-US" sz="1600" dirty="0">
                <a:latin typeface="Lexend Deca" panose="020B0604020202020204" charset="0"/>
              </a:rPr>
              <a:t>Web Application </a:t>
            </a:r>
            <a:r>
              <a:rPr lang="en-US" sz="1600" dirty="0" smtClean="0">
                <a:latin typeface="Lexend Deca" panose="020B0604020202020204" charset="0"/>
              </a:rPr>
              <a:t>Controls</a:t>
            </a:r>
          </a:p>
          <a:p>
            <a:r>
              <a:rPr lang="en-US" sz="1600" dirty="0">
                <a:latin typeface="Lexend Deca" panose="020B0604020202020204" charset="0"/>
              </a:rPr>
              <a:t>Patching</a:t>
            </a:r>
          </a:p>
          <a:p>
            <a:r>
              <a:rPr lang="en-US" sz="1600" dirty="0">
                <a:latin typeface="Lexend Deca" panose="020B0604020202020204" charset="0"/>
              </a:rPr>
              <a:t>Data Loss Prevention.</a:t>
            </a:r>
            <a:endParaRPr lang="en-US" sz="1100" dirty="0">
              <a:latin typeface="Lexend Deca" panose="020B0604020202020204" charset="0"/>
            </a:endParaRPr>
          </a:p>
          <a:p>
            <a:pPr marL="76200" indent="0">
              <a:buNone/>
            </a:pPr>
            <a:endParaRPr lang="en-US" sz="1600" dirty="0">
              <a:latin typeface="Lexend Deca" panose="020B0604020202020204"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sp>
        <p:nvSpPr>
          <p:cNvPr id="5" name="Text Placeholder 2"/>
          <p:cNvSpPr txBox="1">
            <a:spLocks/>
          </p:cNvSpPr>
          <p:nvPr/>
        </p:nvSpPr>
        <p:spPr>
          <a:xfrm>
            <a:off x="5371241" y="1174586"/>
            <a:ext cx="3772759" cy="3645758"/>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381000" algn="l" rtl="0">
              <a:lnSpc>
                <a:spcPct val="115000"/>
              </a:lnSpc>
              <a:spcBef>
                <a:spcPts val="600"/>
              </a:spcBef>
              <a:spcAft>
                <a:spcPts val="0"/>
              </a:spcAft>
              <a:buClr>
                <a:schemeClr val="accent5"/>
              </a:buClr>
              <a:buSzPts val="2400"/>
              <a:buFont typeface="Muli"/>
              <a:buChar char="⬡"/>
              <a:defRPr sz="2400" b="0" i="0" u="none" strike="noStrike" cap="none">
                <a:solidFill>
                  <a:schemeClr val="lt1"/>
                </a:solidFill>
                <a:latin typeface="Muli"/>
                <a:ea typeface="Muli"/>
                <a:cs typeface="Muli"/>
                <a:sym typeface="Muli"/>
              </a:defRPr>
            </a:lvl1pPr>
            <a:lvl2pPr marL="914400" marR="0" lvl="1" indent="-381000" algn="l" rtl="0">
              <a:lnSpc>
                <a:spcPct val="115000"/>
              </a:lnSpc>
              <a:spcBef>
                <a:spcPts val="0"/>
              </a:spcBef>
              <a:spcAft>
                <a:spcPts val="0"/>
              </a:spcAft>
              <a:buClr>
                <a:schemeClr val="accent5"/>
              </a:buClr>
              <a:buSzPts val="2400"/>
              <a:buFont typeface="Muli"/>
              <a:buChar char="∙"/>
              <a:defRPr sz="2400" b="0" i="0" u="none" strike="noStrike" cap="none">
                <a:solidFill>
                  <a:schemeClr val="lt1"/>
                </a:solidFill>
                <a:latin typeface="Muli"/>
                <a:ea typeface="Muli"/>
                <a:cs typeface="Muli"/>
                <a:sym typeface="Muli"/>
              </a:defRPr>
            </a:lvl2pPr>
            <a:lvl3pPr marL="1371600" marR="0" lvl="2" indent="-381000" algn="l" rtl="0">
              <a:lnSpc>
                <a:spcPct val="115000"/>
              </a:lnSpc>
              <a:spcBef>
                <a:spcPts val="0"/>
              </a:spcBef>
              <a:spcAft>
                <a:spcPts val="0"/>
              </a:spcAft>
              <a:buClr>
                <a:schemeClr val="accent5"/>
              </a:buClr>
              <a:buSzPts val="2400"/>
              <a:buFont typeface="Muli"/>
              <a:buChar char="∙"/>
              <a:defRPr sz="2400" b="0" i="0" u="none" strike="noStrike" cap="none">
                <a:solidFill>
                  <a:schemeClr val="lt1"/>
                </a:solidFill>
                <a:latin typeface="Muli"/>
                <a:ea typeface="Muli"/>
                <a:cs typeface="Muli"/>
                <a:sym typeface="Muli"/>
              </a:defRPr>
            </a:lvl3pPr>
            <a:lvl4pPr marL="1828800" marR="0" lvl="3" indent="-381000" algn="l" rtl="0">
              <a:lnSpc>
                <a:spcPct val="115000"/>
              </a:lnSpc>
              <a:spcBef>
                <a:spcPts val="0"/>
              </a:spcBef>
              <a:spcAft>
                <a:spcPts val="0"/>
              </a:spcAft>
              <a:buClr>
                <a:schemeClr val="lt1"/>
              </a:buClr>
              <a:buSzPts val="2400"/>
              <a:buFont typeface="Muli"/>
              <a:buChar char="●"/>
              <a:defRPr sz="2400" b="0" i="0" u="none" strike="noStrike" cap="none">
                <a:solidFill>
                  <a:schemeClr val="lt1"/>
                </a:solidFill>
                <a:latin typeface="Muli"/>
                <a:ea typeface="Muli"/>
                <a:cs typeface="Muli"/>
                <a:sym typeface="Muli"/>
              </a:defRPr>
            </a:lvl4pPr>
            <a:lvl5pPr marL="2286000" marR="0" lvl="4" indent="-381000" algn="l" rtl="0">
              <a:lnSpc>
                <a:spcPct val="115000"/>
              </a:lnSpc>
              <a:spcBef>
                <a:spcPts val="0"/>
              </a:spcBef>
              <a:spcAft>
                <a:spcPts val="0"/>
              </a:spcAft>
              <a:buClr>
                <a:schemeClr val="lt1"/>
              </a:buClr>
              <a:buSzPts val="2400"/>
              <a:buFont typeface="Muli"/>
              <a:buChar char="○"/>
              <a:defRPr sz="2400" b="0" i="0" u="none" strike="noStrike" cap="none">
                <a:solidFill>
                  <a:schemeClr val="lt1"/>
                </a:solidFill>
                <a:latin typeface="Muli"/>
                <a:ea typeface="Muli"/>
                <a:cs typeface="Muli"/>
                <a:sym typeface="Muli"/>
              </a:defRPr>
            </a:lvl5pPr>
            <a:lvl6pPr marL="2743200" marR="0" lvl="5" indent="-381000" algn="l" rtl="0">
              <a:lnSpc>
                <a:spcPct val="115000"/>
              </a:lnSpc>
              <a:spcBef>
                <a:spcPts val="0"/>
              </a:spcBef>
              <a:spcAft>
                <a:spcPts val="0"/>
              </a:spcAft>
              <a:buClr>
                <a:schemeClr val="lt1"/>
              </a:buClr>
              <a:buSzPts val="2400"/>
              <a:buFont typeface="Muli"/>
              <a:buChar char="■"/>
              <a:defRPr sz="2400" b="0" i="0" u="none" strike="noStrike" cap="none">
                <a:solidFill>
                  <a:schemeClr val="lt1"/>
                </a:solidFill>
                <a:latin typeface="Muli"/>
                <a:ea typeface="Muli"/>
                <a:cs typeface="Muli"/>
                <a:sym typeface="Muli"/>
              </a:defRPr>
            </a:lvl6pPr>
            <a:lvl7pPr marL="3200400" marR="0" lvl="6" indent="-381000" algn="l" rtl="0">
              <a:lnSpc>
                <a:spcPct val="115000"/>
              </a:lnSpc>
              <a:spcBef>
                <a:spcPts val="0"/>
              </a:spcBef>
              <a:spcAft>
                <a:spcPts val="0"/>
              </a:spcAft>
              <a:buClr>
                <a:schemeClr val="lt1"/>
              </a:buClr>
              <a:buSzPts val="2400"/>
              <a:buFont typeface="Muli"/>
              <a:buChar char="●"/>
              <a:defRPr sz="2400" b="0" i="0" u="none" strike="noStrike" cap="none">
                <a:solidFill>
                  <a:schemeClr val="lt1"/>
                </a:solidFill>
                <a:latin typeface="Muli"/>
                <a:ea typeface="Muli"/>
                <a:cs typeface="Muli"/>
                <a:sym typeface="Muli"/>
              </a:defRPr>
            </a:lvl7pPr>
            <a:lvl8pPr marL="3657600" marR="0" lvl="7" indent="-381000" algn="l" rtl="0">
              <a:lnSpc>
                <a:spcPct val="115000"/>
              </a:lnSpc>
              <a:spcBef>
                <a:spcPts val="0"/>
              </a:spcBef>
              <a:spcAft>
                <a:spcPts val="0"/>
              </a:spcAft>
              <a:buClr>
                <a:schemeClr val="lt1"/>
              </a:buClr>
              <a:buSzPts val="2400"/>
              <a:buFont typeface="Muli"/>
              <a:buChar char="○"/>
              <a:defRPr sz="2400" b="0" i="0" u="none" strike="noStrike" cap="none">
                <a:solidFill>
                  <a:schemeClr val="lt1"/>
                </a:solidFill>
                <a:latin typeface="Muli"/>
                <a:ea typeface="Muli"/>
                <a:cs typeface="Muli"/>
                <a:sym typeface="Muli"/>
              </a:defRPr>
            </a:lvl8pPr>
            <a:lvl9pPr marL="4114800" marR="0" lvl="8" indent="-381000" algn="l" rtl="0">
              <a:lnSpc>
                <a:spcPct val="115000"/>
              </a:lnSpc>
              <a:spcBef>
                <a:spcPts val="0"/>
              </a:spcBef>
              <a:spcAft>
                <a:spcPts val="0"/>
              </a:spcAft>
              <a:buClr>
                <a:schemeClr val="lt1"/>
              </a:buClr>
              <a:buSzPts val="2400"/>
              <a:buFont typeface="Muli"/>
              <a:buChar char="■"/>
              <a:defRPr sz="2400" b="0" i="0" u="none" strike="noStrike" cap="none">
                <a:solidFill>
                  <a:schemeClr val="lt1"/>
                </a:solidFill>
                <a:latin typeface="Muli"/>
                <a:ea typeface="Muli"/>
                <a:cs typeface="Muli"/>
                <a:sym typeface="Muli"/>
              </a:defRPr>
            </a:lvl9pPr>
          </a:lstStyle>
          <a:p>
            <a:r>
              <a:rPr lang="en-US" sz="1600" dirty="0" smtClean="0">
                <a:latin typeface="Lexend Deca" panose="020B0604020202020204" charset="0"/>
              </a:rPr>
              <a:t>Vulnerability </a:t>
            </a:r>
            <a:r>
              <a:rPr lang="en-US" sz="1600" dirty="0">
                <a:latin typeface="Lexend Deca" panose="020B0604020202020204" charset="0"/>
              </a:rPr>
              <a:t>Scanning</a:t>
            </a:r>
            <a:endParaRPr lang="en-US" sz="1100" dirty="0">
              <a:latin typeface="Lexend Deca" panose="020B0604020202020204" charset="0"/>
            </a:endParaRPr>
          </a:p>
          <a:p>
            <a:r>
              <a:rPr lang="en-US" sz="1600" dirty="0">
                <a:latin typeface="Lexend Deca" panose="020B0604020202020204" charset="0"/>
              </a:rPr>
              <a:t>Security Information Management</a:t>
            </a:r>
            <a:endParaRPr lang="en-US" sz="1100" dirty="0">
              <a:latin typeface="Lexend Deca" panose="020B0604020202020204" charset="0"/>
            </a:endParaRPr>
          </a:p>
          <a:p>
            <a:r>
              <a:rPr lang="en-US" sz="1600" dirty="0">
                <a:latin typeface="Lexend Deca" panose="020B0604020202020204" charset="0"/>
              </a:rPr>
              <a:t>File Integrity Monitoring</a:t>
            </a:r>
            <a:endParaRPr lang="en-US" sz="1100" dirty="0">
              <a:latin typeface="Lexend Deca" panose="020B0604020202020204" charset="0"/>
            </a:endParaRPr>
          </a:p>
          <a:p>
            <a:r>
              <a:rPr lang="en-US" sz="1600" dirty="0">
                <a:latin typeface="Lexend Deca" panose="020B0604020202020204" charset="0"/>
              </a:rPr>
              <a:t>Air-gap compatible solutions which can keep infrastructure isolated and protected from the open environment</a:t>
            </a:r>
            <a:endParaRPr lang="en-US" sz="1100" dirty="0">
              <a:latin typeface="Lexend Deca" panose="020B0604020202020204" charset="0"/>
            </a:endParaRPr>
          </a:p>
          <a:p>
            <a:r>
              <a:rPr lang="en-US" sz="1600" dirty="0">
                <a:latin typeface="Lexend Deca" panose="020B0604020202020204" charset="0"/>
              </a:rPr>
              <a:t>Red Team/Blue Team</a:t>
            </a:r>
            <a:endParaRPr lang="en-US" sz="1100" dirty="0">
              <a:latin typeface="Lexend Deca" panose="020B0604020202020204" charset="0"/>
            </a:endParaRPr>
          </a:p>
          <a:p>
            <a:r>
              <a:rPr lang="en-US" sz="1600" dirty="0">
                <a:latin typeface="Lexend Deca" panose="020B0604020202020204" charset="0"/>
              </a:rPr>
              <a:t>Employee Awareness Training</a:t>
            </a:r>
            <a:endParaRPr lang="en-US" sz="1100" dirty="0">
              <a:latin typeface="Lexend Deca" panose="020B0604020202020204" charset="0"/>
            </a:endParaRPr>
          </a:p>
          <a:p>
            <a:r>
              <a:rPr lang="en-US" sz="1600" dirty="0">
                <a:latin typeface="Lexend Deca" panose="020B0604020202020204" charset="0"/>
              </a:rPr>
              <a:t>Incident Response</a:t>
            </a:r>
            <a:endParaRPr lang="en-US" sz="1100" dirty="0">
              <a:effectLst/>
              <a:latin typeface="Lexend Deca" panose="020B0604020202020204" charset="0"/>
            </a:endParaRPr>
          </a:p>
        </p:txBody>
      </p:sp>
      <p:sp>
        <p:nvSpPr>
          <p:cNvPr id="7" name="TextBox 6"/>
          <p:cNvSpPr txBox="1"/>
          <p:nvPr/>
        </p:nvSpPr>
        <p:spPr>
          <a:xfrm>
            <a:off x="172995" y="1260390"/>
            <a:ext cx="1909119" cy="1169551"/>
          </a:xfrm>
          <a:prstGeom prst="rect">
            <a:avLst/>
          </a:prstGeom>
          <a:noFill/>
        </p:spPr>
        <p:txBody>
          <a:bodyPr wrap="square" rtlCol="0">
            <a:spAutoFit/>
          </a:bodyPr>
          <a:lstStyle/>
          <a:p>
            <a:r>
              <a:rPr lang="en-US" dirty="0">
                <a:solidFill>
                  <a:schemeClr val="accent4"/>
                </a:solidFill>
              </a:rPr>
              <a:t>More than 60% of banks plan to increase 2021 cybersecurity spend</a:t>
            </a:r>
          </a:p>
          <a:p>
            <a:endParaRPr lang="en-US" dirty="0"/>
          </a:p>
        </p:txBody>
      </p:sp>
    </p:spTree>
    <p:extLst>
      <p:ext uri="{BB962C8B-B14F-4D97-AF65-F5344CB8AC3E}">
        <p14:creationId xmlns:p14="http://schemas.microsoft.com/office/powerpoint/2010/main" val="4018769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5"/>
          <p:cNvSpPr txBox="1">
            <a:spLocks noGrp="1"/>
          </p:cNvSpPr>
          <p:nvPr>
            <p:ph type="subTitle" idx="4294967295"/>
          </p:nvPr>
        </p:nvSpPr>
        <p:spPr>
          <a:xfrm>
            <a:off x="664029" y="1293304"/>
            <a:ext cx="3617400" cy="1499700"/>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1800" b="1" dirty="0" smtClean="0">
                <a:latin typeface="Lexend Deca" panose="020B0604020202020204" charset="0"/>
                <a:sym typeface="Muli"/>
              </a:rPr>
              <a:t>Global Thought Leader in Cybersecurity and Emerging Threats </a:t>
            </a:r>
          </a:p>
          <a:p>
            <a:pPr marL="0" lvl="0" indent="0" algn="ctr">
              <a:buNone/>
            </a:pPr>
            <a:r>
              <a:rPr lang="en-US" dirty="0" smtClean="0">
                <a:latin typeface="Lexend Deca" panose="020B0604020202020204" charset="0"/>
              </a:rPr>
              <a:t>President</a:t>
            </a:r>
          </a:p>
          <a:p>
            <a:pPr marL="0" lvl="0" indent="0" algn="ctr">
              <a:buNone/>
            </a:pPr>
            <a:r>
              <a:rPr lang="en-US" b="1" dirty="0" smtClean="0">
                <a:solidFill>
                  <a:schemeClr val="accent4"/>
                </a:solidFill>
                <a:latin typeface="Lexend Deca" panose="020B0604020202020204" charset="0"/>
              </a:rPr>
              <a:t>Brooks </a:t>
            </a:r>
            <a:r>
              <a:rPr lang="en-US" b="1" dirty="0">
                <a:solidFill>
                  <a:schemeClr val="accent4"/>
                </a:solidFill>
                <a:latin typeface="Lexend Deca" panose="020B0604020202020204" charset="0"/>
              </a:rPr>
              <a:t>Consulting International</a:t>
            </a:r>
            <a:r>
              <a:rPr lang="en-US" dirty="0">
                <a:solidFill>
                  <a:schemeClr val="accent4"/>
                </a:solidFill>
              </a:rPr>
              <a:t/>
            </a:r>
            <a:br>
              <a:rPr lang="en-US" dirty="0">
                <a:solidFill>
                  <a:schemeClr val="accent4"/>
                </a:solidFill>
              </a:rPr>
            </a:br>
            <a:endParaRPr sz="1800" b="1" dirty="0">
              <a:solidFill>
                <a:schemeClr val="accent4"/>
              </a:solidFill>
            </a:endParaRPr>
          </a:p>
        </p:txBody>
      </p:sp>
      <p:sp>
        <p:nvSpPr>
          <p:cNvPr id="83" name="Google Shape;83;p1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0496" y="885496"/>
            <a:ext cx="2726418" cy="3271702"/>
          </a:xfrm>
          <a:prstGeom prst="octagon">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accent4">
                <a:shade val="45000"/>
                <a:satMod val="135000"/>
              </a:schemeClr>
              <a:prstClr val="white"/>
            </a:duotone>
            <a:lum/>
          </a:blip>
          <a:srcRect/>
          <a:stretch>
            <a:fillRect l="-26000" r="-26000"/>
          </a:stretch>
        </a:blipFill>
        <a:effectLst/>
      </p:bgPr>
    </p:bg>
    <p:spTree>
      <p:nvGrpSpPr>
        <p:cNvPr id="1" name="Shape 157"/>
        <p:cNvGrpSpPr/>
        <p:nvPr/>
      </p:nvGrpSpPr>
      <p:grpSpPr>
        <a:xfrm>
          <a:off x="0" y="0"/>
          <a:ext cx="0" cy="0"/>
          <a:chOff x="0" y="0"/>
          <a:chExt cx="0" cy="0"/>
        </a:xfrm>
      </p:grpSpPr>
      <p:sp>
        <p:nvSpPr>
          <p:cNvPr id="159" name="Google Shape;159;p23"/>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158" name="Google Shape;158;p23"/>
          <p:cNvSpPr txBox="1">
            <a:spLocks noGrp="1"/>
          </p:cNvSpPr>
          <p:nvPr>
            <p:ph type="title"/>
          </p:nvPr>
        </p:nvSpPr>
        <p:spPr>
          <a:xfrm>
            <a:off x="264467" y="444137"/>
            <a:ext cx="5626882" cy="1587138"/>
          </a:xfrm>
          <a:prstGeom prst="rect">
            <a:avLst/>
          </a:prstGeom>
        </p:spPr>
        <p:txBody>
          <a:bodyPr spcFirstLastPara="1" wrap="square" lIns="0" tIns="0" rIns="0" bIns="0" anchor="t" anchorCtr="0">
            <a:noAutofit/>
          </a:bodyPr>
          <a:lstStyle/>
          <a:p>
            <a:r>
              <a:rPr lang="en-US" dirty="0" smtClean="0">
                <a:solidFill>
                  <a:schemeClr val="accent1"/>
                </a:solidFill>
              </a:rPr>
              <a:t>9.</a:t>
            </a:r>
            <a:br>
              <a:rPr lang="en-US" dirty="0" smtClean="0">
                <a:solidFill>
                  <a:schemeClr val="accent1"/>
                </a:solidFill>
              </a:rPr>
            </a:br>
            <a:r>
              <a:rPr lang="en-US" dirty="0" smtClean="0">
                <a:solidFill>
                  <a:schemeClr val="accent1"/>
                </a:solidFill>
              </a:rPr>
              <a:t>Cybersecurity </a:t>
            </a:r>
            <a:r>
              <a:rPr lang="en-US" dirty="0">
                <a:solidFill>
                  <a:schemeClr val="accent1"/>
                </a:solidFill>
              </a:rPr>
              <a:t>Tech Compliance Trends</a:t>
            </a:r>
          </a:p>
        </p:txBody>
      </p:sp>
      <p:sp>
        <p:nvSpPr>
          <p:cNvPr id="4" name="TextBox 3"/>
          <p:cNvSpPr txBox="1"/>
          <p:nvPr/>
        </p:nvSpPr>
        <p:spPr>
          <a:xfrm>
            <a:off x="166494" y="2305137"/>
            <a:ext cx="6063916" cy="1046440"/>
          </a:xfrm>
          <a:prstGeom prst="rect">
            <a:avLst/>
          </a:prstGeom>
          <a:noFill/>
        </p:spPr>
        <p:txBody>
          <a:bodyPr wrap="square" rtlCol="0">
            <a:spAutoFit/>
          </a:bodyPr>
          <a:lstStyle/>
          <a:p>
            <a:r>
              <a:rPr lang="en-US" sz="1600" b="1" dirty="0">
                <a:solidFill>
                  <a:schemeClr val="accent6">
                    <a:lumMod val="75000"/>
                  </a:schemeClr>
                </a:solidFill>
                <a:latin typeface="Lexend Deca" panose="020B0604020202020204" charset="0"/>
                <a:cs typeface="Calibri" panose="020F0502020204030204" pitchFamily="34" charset="0"/>
              </a:rPr>
              <a:t>Compliance and digital privacy policy requirements will continue to broaden across Banking &amp; Financial  industry sectors </a:t>
            </a:r>
            <a:endParaRPr lang="en-US" sz="1600" b="1" dirty="0">
              <a:solidFill>
                <a:schemeClr val="accent6">
                  <a:lumMod val="75000"/>
                </a:schemeClr>
              </a:solidFill>
              <a:latin typeface="Lexend Deca" panose="020B0604020202020204" charset="0"/>
            </a:endParaRP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0327" y="91985"/>
            <a:ext cx="7701302" cy="3161700"/>
          </a:xfrm>
        </p:spPr>
        <p:txBody>
          <a:bodyPr/>
          <a:lstStyle/>
          <a:p>
            <a:pPr marL="76200" indent="0">
              <a:buNone/>
            </a:pPr>
            <a:r>
              <a:rPr lang="en-US" sz="1800" b="1" dirty="0">
                <a:solidFill>
                  <a:schemeClr val="bg1"/>
                </a:solidFill>
                <a:latin typeface="Lexend Deca" panose="020B0604020202020204" charset="0"/>
              </a:rPr>
              <a:t>Tech &amp; Compliance:</a:t>
            </a:r>
          </a:p>
          <a:p>
            <a:pPr marL="76200" indent="0">
              <a:buNone/>
            </a:pPr>
            <a:endParaRPr lang="en-US" sz="1600" dirty="0">
              <a:latin typeface="Lexend Deca" panose="020B0604020202020204" charset="0"/>
            </a:endParaRPr>
          </a:p>
          <a:p>
            <a:r>
              <a:rPr lang="en-US" sz="1600" dirty="0">
                <a:solidFill>
                  <a:schemeClr val="accent4"/>
                </a:solidFill>
                <a:latin typeface="Lexend Deca" panose="020B0604020202020204" charset="0"/>
              </a:rPr>
              <a:t>Banks and financial services organizations have accelerated their adoption of biometrics, facial recognition and artificial intelligence (AI) to enable the use of digital identities </a:t>
            </a:r>
            <a:r>
              <a:rPr lang="en-US" sz="1600" dirty="0">
                <a:latin typeface="Lexend Deca" panose="020B0604020202020204" charset="0"/>
              </a:rPr>
              <a:t>and continue operations during the pandemic. The use of these technologies are likely to be subject to regulatory initiatives under the Biden </a:t>
            </a:r>
            <a:r>
              <a:rPr lang="en-US" sz="1600" dirty="0" smtClean="0">
                <a:latin typeface="Lexend Deca" panose="020B0604020202020204" charset="0"/>
              </a:rPr>
              <a:t>Administration</a:t>
            </a:r>
            <a:endParaRPr lang="en-US" sz="1600" dirty="0">
              <a:latin typeface="Lexend Deca" panose="020B0604020202020204" charset="0"/>
            </a:endParaRPr>
          </a:p>
          <a:p>
            <a:r>
              <a:rPr lang="en-US" sz="1600" dirty="0">
                <a:latin typeface="Lexend Deca" panose="020B0604020202020204" charset="0"/>
              </a:rPr>
              <a:t>Moving forward, expect banks and financial institutions to balance the usability of their platforms with security tools for identity verification and authentication, leveraging biometrics along with AI and ML to combat the rising wave of fraud targeting digital channels.</a:t>
            </a:r>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spTree>
    <p:extLst>
      <p:ext uri="{BB962C8B-B14F-4D97-AF65-F5344CB8AC3E}">
        <p14:creationId xmlns:p14="http://schemas.microsoft.com/office/powerpoint/2010/main" val="1918758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1362" y="91984"/>
            <a:ext cx="8034404" cy="3161700"/>
          </a:xfrm>
        </p:spPr>
        <p:txBody>
          <a:bodyPr/>
          <a:lstStyle/>
          <a:p>
            <a:pPr marL="76200" indent="0">
              <a:buNone/>
            </a:pPr>
            <a:r>
              <a:rPr lang="en-US" sz="1800" b="1" dirty="0">
                <a:latin typeface="Lexend Deca" panose="020B0604020202020204" charset="0"/>
              </a:rPr>
              <a:t>Notice of Breaches: </a:t>
            </a:r>
          </a:p>
          <a:p>
            <a:endParaRPr lang="en-US" sz="1600" dirty="0">
              <a:latin typeface="Lexend Deca" panose="020B0604020202020204" charset="0"/>
            </a:endParaRPr>
          </a:p>
          <a:p>
            <a:r>
              <a:rPr lang="en-US" sz="1600" dirty="0">
                <a:latin typeface="Lexend Deca" panose="020B0604020202020204" charset="0"/>
              </a:rPr>
              <a:t>On December 18, 2020, the US Department of the Treasury (Office of the Comptroller of the Currency), Federal Reserve and Federal Deposit Insurance Corporation (FDIC) jointly announced a 53-page proposed rule that would require banks to notify their regulators within 36 hours of a “computer-security incident”. The proposed rule would also affect companies that provide certain services to those banks, including data processing. Those service providers would be required to notify “at least two individuals at affected banking organization customers immediately after the bank service provider experiences a computer-security incident that it believes in good faith could disrupt, degrade, or impair services provided for four or more hours.”</a:t>
            </a:r>
          </a:p>
          <a:p>
            <a:pPr marL="76200" indent="0">
              <a:buNone/>
            </a:pPr>
            <a:endParaRPr lang="en-US" sz="1600" dirty="0">
              <a:latin typeface="Lexend Deca" panose="020B0604020202020204" charset="0"/>
            </a:endParaRPr>
          </a:p>
          <a:p>
            <a:pPr marL="76200" indent="0">
              <a:buNone/>
            </a:pPr>
            <a:r>
              <a:rPr lang="en-US" sz="1400" dirty="0">
                <a:solidFill>
                  <a:schemeClr val="accent4"/>
                </a:solidFill>
                <a:latin typeface="Lexend Deca" panose="020B0604020202020204" charset="0"/>
              </a:rPr>
              <a:t>Source: </a:t>
            </a:r>
            <a:r>
              <a:rPr lang="en-US" sz="1400" dirty="0">
                <a:solidFill>
                  <a:schemeClr val="bg1"/>
                </a:solidFill>
                <a:latin typeface="Lexend Deca" panose="020B0604020202020204" charset="0"/>
                <a:hlinkClick r:id="rId2"/>
              </a:rPr>
              <a:t>US banking regulators propose a rule for 36-hour notice of breach | Data Protection Report</a:t>
            </a:r>
            <a:endParaRPr lang="en-US" sz="1400" dirty="0">
              <a:solidFill>
                <a:schemeClr val="bg1"/>
              </a:solidFill>
              <a:latin typeface="Lexend Deca" panose="020B0604020202020204" charset="0"/>
            </a:endParaRPr>
          </a:p>
          <a:p>
            <a:endParaRPr lang="en-US" dirty="0"/>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spTree>
    <p:extLst>
      <p:ext uri="{BB962C8B-B14F-4D97-AF65-F5344CB8AC3E}">
        <p14:creationId xmlns:p14="http://schemas.microsoft.com/office/powerpoint/2010/main" val="37314099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3464" y="172529"/>
            <a:ext cx="1291382" cy="580296"/>
          </a:xfrm>
        </p:spPr>
        <p:txBody>
          <a:bodyPr/>
          <a:lstStyle/>
          <a:p>
            <a:r>
              <a:rPr lang="en-US" sz="1800" dirty="0" smtClean="0"/>
              <a:t>GDPR:</a:t>
            </a:r>
            <a:endParaRPr lang="en-US" sz="1800" dirty="0"/>
          </a:p>
        </p:txBody>
      </p:sp>
      <p:sp>
        <p:nvSpPr>
          <p:cNvPr id="3" name="Text Placeholder 2"/>
          <p:cNvSpPr>
            <a:spLocks noGrp="1"/>
          </p:cNvSpPr>
          <p:nvPr>
            <p:ph type="body" idx="1"/>
          </p:nvPr>
        </p:nvSpPr>
        <p:spPr>
          <a:xfrm>
            <a:off x="407144" y="860844"/>
            <a:ext cx="8347790" cy="4176982"/>
          </a:xfrm>
        </p:spPr>
        <p:txBody>
          <a:bodyPr/>
          <a:lstStyle/>
          <a:p>
            <a:r>
              <a:rPr lang="en-US" sz="1600" dirty="0">
                <a:solidFill>
                  <a:schemeClr val="bg1"/>
                </a:solidFill>
                <a:latin typeface="Lexend Deca" panose="020B0604020202020204" charset="0"/>
              </a:rPr>
              <a:t>The GDPR entered into force on 25 May 2018. Prior to its entry into force, banks established extensive GDPR compliance projects in order to assess their personal data processing activities, map personal data flows both within and outside their organizations and ensure compliance with the new requirements</a:t>
            </a:r>
            <a:r>
              <a:rPr lang="en-US" sz="1600" dirty="0" smtClean="0">
                <a:solidFill>
                  <a:schemeClr val="bg1"/>
                </a:solidFill>
                <a:latin typeface="Lexend Deca" panose="020B0604020202020204" charset="0"/>
              </a:rPr>
              <a:t>.</a:t>
            </a:r>
            <a:endParaRPr lang="en-US" sz="1600" dirty="0">
              <a:solidFill>
                <a:schemeClr val="bg1"/>
              </a:solidFill>
              <a:latin typeface="Lexend Deca" panose="020B0604020202020204" charset="0"/>
            </a:endParaRPr>
          </a:p>
          <a:p>
            <a:r>
              <a:rPr lang="en-US" sz="1600" dirty="0">
                <a:solidFill>
                  <a:schemeClr val="bg1"/>
                </a:solidFill>
                <a:latin typeface="Lexend Deca" panose="020B0604020202020204" charset="0"/>
              </a:rPr>
              <a:t>Cybersecurity is particularly important to the banking sector. The Law of 5 April 1993 on the financial sector, as amended contains a general requirement for credit institutions to have in place effective control and security arrangements for information processing systems, as well as sound security mechanisms designed to guarantee the security and authentication of the means of transfer of information, to minimize the risk of data corruption and of unauthorized access and to prevent information leakage in order to maintain the confidentiality of data at all times</a:t>
            </a:r>
            <a:r>
              <a:rPr lang="en-US" sz="1600" dirty="0" smtClean="0">
                <a:solidFill>
                  <a:schemeClr val="bg1"/>
                </a:solidFill>
                <a:latin typeface="Lexend Deca" panose="020B0604020202020204" charset="0"/>
              </a:rPr>
              <a:t>.</a:t>
            </a:r>
            <a:endParaRPr lang="en-US" sz="1600" dirty="0">
              <a:solidFill>
                <a:schemeClr val="bg1"/>
              </a:solidFill>
              <a:latin typeface="Lexend Deca" panose="020B0604020202020204" charset="0"/>
            </a:endParaRPr>
          </a:p>
          <a:p>
            <a:pPr marL="76200" indent="0">
              <a:buNone/>
            </a:pPr>
            <a:r>
              <a:rPr lang="en-US" sz="1400" dirty="0">
                <a:solidFill>
                  <a:schemeClr val="accent4"/>
                </a:solidFill>
                <a:latin typeface="Lexend Deca" panose="020B0604020202020204" charset="0"/>
              </a:rPr>
              <a:t>Source: </a:t>
            </a:r>
            <a:r>
              <a:rPr lang="en-US" sz="1400" dirty="0">
                <a:solidFill>
                  <a:schemeClr val="bg1"/>
                </a:solidFill>
                <a:latin typeface="Lexend Deca" panose="020B0604020202020204" charset="0"/>
                <a:hlinkClick r:id="rId2"/>
              </a:rPr>
              <a:t>Data Security and Cybersecurity - Banking Regulation - Finance and Banking - Luxembourg (mondaq.com)</a:t>
            </a:r>
            <a:endParaRPr lang="en-US" sz="1400" dirty="0">
              <a:solidFill>
                <a:schemeClr val="bg1"/>
              </a:solidFill>
              <a:latin typeface="Lexend Deca" panose="020B0604020202020204" charset="0"/>
            </a:endParaRPr>
          </a:p>
          <a:p>
            <a:endParaRPr lang="en-US" sz="1600" dirty="0">
              <a:solidFill>
                <a:schemeClr val="bg1"/>
              </a:solidFill>
              <a:latin typeface="Lexend Deca" panose="020B0604020202020204" charset="0"/>
            </a:endParaRPr>
          </a:p>
          <a:p>
            <a:endParaRPr lang="en-US" sz="1600" dirty="0">
              <a:solidFill>
                <a:schemeClr val="bg1"/>
              </a:solidFill>
              <a:latin typeface="Lexend Deca" panose="020B0604020202020204"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Tree>
    <p:extLst>
      <p:ext uri="{BB962C8B-B14F-4D97-AF65-F5344CB8AC3E}">
        <p14:creationId xmlns:p14="http://schemas.microsoft.com/office/powerpoint/2010/main" val="21315278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duotone>
              <a:prstClr val="black"/>
              <a:schemeClr val="accent5">
                <a:tint val="45000"/>
                <a:satMod val="400000"/>
              </a:schemeClr>
            </a:duotone>
          </a:blip>
          <a:srcRect/>
          <a:stretch>
            <a:fillRect t="-8000" r="-22000" b="-4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2" name="Title 1"/>
          <p:cNvSpPr>
            <a:spLocks noGrp="1"/>
          </p:cNvSpPr>
          <p:nvPr>
            <p:ph type="title" idx="4294967295"/>
          </p:nvPr>
        </p:nvSpPr>
        <p:spPr>
          <a:xfrm>
            <a:off x="396815" y="207543"/>
            <a:ext cx="6015038" cy="1908175"/>
          </a:xfrm>
        </p:spPr>
        <p:txBody>
          <a:bodyPr/>
          <a:lstStyle/>
          <a:p>
            <a:r>
              <a:rPr lang="en-US" dirty="0" smtClean="0">
                <a:solidFill>
                  <a:schemeClr val="tx1"/>
                </a:solidFill>
              </a:rPr>
              <a:t>10.</a:t>
            </a:r>
            <a:br>
              <a:rPr lang="en-US" dirty="0" smtClean="0">
                <a:solidFill>
                  <a:schemeClr val="tx1"/>
                </a:solidFill>
              </a:rPr>
            </a:br>
            <a:r>
              <a:rPr lang="en-US" dirty="0" smtClean="0">
                <a:solidFill>
                  <a:schemeClr val="tx1"/>
                </a:solidFill>
              </a:rPr>
              <a:t>Emerging </a:t>
            </a:r>
            <a:r>
              <a:rPr lang="en-US" dirty="0">
                <a:solidFill>
                  <a:schemeClr val="tx1"/>
                </a:solidFill>
              </a:rPr>
              <a:t>Technologies and Banking</a:t>
            </a:r>
            <a:r>
              <a:rPr lang="en-US" dirty="0"/>
              <a:t/>
            </a:r>
            <a:br>
              <a:rPr lang="en-US" dirty="0"/>
            </a:br>
            <a:endParaRPr lang="en-US" dirty="0"/>
          </a:p>
        </p:txBody>
      </p:sp>
      <p:sp>
        <p:nvSpPr>
          <p:cNvPr id="3" name="Text Placeholder 2"/>
          <p:cNvSpPr>
            <a:spLocks noGrp="1"/>
          </p:cNvSpPr>
          <p:nvPr>
            <p:ph type="body" idx="4294967295"/>
          </p:nvPr>
        </p:nvSpPr>
        <p:spPr>
          <a:xfrm>
            <a:off x="0" y="1912938"/>
            <a:ext cx="6015038" cy="2771775"/>
          </a:xfrm>
        </p:spPr>
        <p:txBody>
          <a:bodyPr/>
          <a:lstStyle/>
          <a:p>
            <a:r>
              <a:rPr lang="en-US" sz="1600" dirty="0">
                <a:solidFill>
                  <a:schemeClr val="tx1"/>
                </a:solidFill>
                <a:latin typeface="Lexend Deca" panose="020B0604020202020204" charset="0"/>
              </a:rPr>
              <a:t>The advent of emerging and fused technologies 5G, </a:t>
            </a:r>
            <a:r>
              <a:rPr lang="en-US" sz="1600" dirty="0" err="1">
                <a:solidFill>
                  <a:schemeClr val="tx1"/>
                </a:solidFill>
                <a:latin typeface="Lexend Deca" panose="020B0604020202020204" charset="0"/>
              </a:rPr>
              <a:t>IoT</a:t>
            </a:r>
            <a:r>
              <a:rPr lang="en-US" sz="1600" dirty="0">
                <a:solidFill>
                  <a:schemeClr val="tx1"/>
                </a:solidFill>
                <a:latin typeface="Lexend Deca" panose="020B0604020202020204" charset="0"/>
              </a:rPr>
              <a:t> (and Industrial </a:t>
            </a:r>
            <a:r>
              <a:rPr lang="en-US" sz="1600" dirty="0" err="1">
                <a:solidFill>
                  <a:schemeClr val="tx1"/>
                </a:solidFill>
                <a:latin typeface="Lexend Deca" panose="020B0604020202020204" charset="0"/>
              </a:rPr>
              <a:t>IoT</a:t>
            </a:r>
            <a:r>
              <a:rPr lang="en-US" sz="1600" dirty="0">
                <a:solidFill>
                  <a:schemeClr val="tx1"/>
                </a:solidFill>
                <a:latin typeface="Lexend Deca" panose="020B0604020202020204" charset="0"/>
              </a:rPr>
              <a:t>) will pose significant operational and regulatory challenges to banking. </a:t>
            </a:r>
          </a:p>
          <a:p>
            <a:endParaRPr lang="en-US" sz="1600" dirty="0">
              <a:solidFill>
                <a:schemeClr val="tx1"/>
              </a:solidFill>
              <a:latin typeface="Lexend Deca" panose="020B0604020202020204" charset="0"/>
            </a:endParaRPr>
          </a:p>
          <a:p>
            <a:r>
              <a:rPr lang="en-US" sz="1600" dirty="0">
                <a:solidFill>
                  <a:schemeClr val="tx1"/>
                </a:solidFill>
                <a:latin typeface="Lexend Deca" panose="020B0604020202020204" charset="0"/>
              </a:rPr>
              <a:t>Companies and institutions will look to automation and orchestration technologies such as machine learning, deep learning, artificial intelligence, and other analytic tools to mitigate gaps on ubiquitous </a:t>
            </a:r>
            <a:r>
              <a:rPr lang="en-US" sz="1600" dirty="0" smtClean="0">
                <a:solidFill>
                  <a:schemeClr val="tx1"/>
                </a:solidFill>
                <a:latin typeface="Lexend Deca" panose="020B0604020202020204" charset="0"/>
              </a:rPr>
              <a:t>platforms</a:t>
            </a:r>
            <a:endParaRPr lang="en-US" sz="1600" dirty="0">
              <a:solidFill>
                <a:schemeClr val="tx1"/>
              </a:solidFill>
              <a:latin typeface="Lexend Deca" panose="020B0604020202020204" charset="0"/>
            </a:endParaRPr>
          </a:p>
        </p:txBody>
      </p:sp>
    </p:spTree>
    <p:extLst>
      <p:ext uri="{BB962C8B-B14F-4D97-AF65-F5344CB8AC3E}">
        <p14:creationId xmlns:p14="http://schemas.microsoft.com/office/powerpoint/2010/main" val="3105715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800" dirty="0">
                <a:solidFill>
                  <a:schemeClr val="accent4"/>
                </a:solidFill>
              </a:rPr>
              <a:t>Technologies of The 4</a:t>
            </a:r>
            <a:r>
              <a:rPr lang="en-US" sz="1800" baseline="30000" dirty="0">
                <a:solidFill>
                  <a:schemeClr val="accent4"/>
                </a:solidFill>
              </a:rPr>
              <a:t>th</a:t>
            </a:r>
            <a:r>
              <a:rPr lang="en-US" sz="1800" dirty="0">
                <a:solidFill>
                  <a:schemeClr val="accent4"/>
                </a:solidFill>
              </a:rPr>
              <a:t> Industrial Revolution</a:t>
            </a:r>
            <a:r>
              <a:rPr lang="en-US" dirty="0"/>
              <a:t/>
            </a:r>
            <a:br>
              <a:rPr lang="en-US" dirty="0"/>
            </a:br>
            <a:endParaRPr lang="en-US" dirty="0"/>
          </a:p>
        </p:txBody>
      </p:sp>
      <p:sp>
        <p:nvSpPr>
          <p:cNvPr id="3" name="Text Placeholder 2"/>
          <p:cNvSpPr>
            <a:spLocks noGrp="1"/>
          </p:cNvSpPr>
          <p:nvPr>
            <p:ph type="body" idx="1"/>
          </p:nvPr>
        </p:nvSpPr>
        <p:spPr>
          <a:xfrm>
            <a:off x="580549" y="817712"/>
            <a:ext cx="4060461" cy="3155100"/>
          </a:xfrm>
        </p:spPr>
        <p:txBody>
          <a:bodyPr/>
          <a:lstStyle/>
          <a:p>
            <a:pPr marL="285750" indent="-285750">
              <a:buFont typeface="Arial" panose="020B0604020202020204" pitchFamily="34" charset="0"/>
              <a:buChar char="•"/>
            </a:pPr>
            <a:r>
              <a:rPr lang="en-US" sz="1600" b="1" dirty="0">
                <a:latin typeface="Lexend Deca" panose="020B0604020202020204" charset="0"/>
              </a:rPr>
              <a:t>Automation and Adaptive </a:t>
            </a:r>
            <a:r>
              <a:rPr lang="en-US" sz="1600" b="1" dirty="0" smtClean="0">
                <a:latin typeface="Lexend Deca" panose="020B0604020202020204" charset="0"/>
              </a:rPr>
              <a:t>Networks</a:t>
            </a:r>
            <a:endParaRPr lang="en-US" sz="1600" b="1" dirty="0">
              <a:latin typeface="Lexend Deca" panose="020B0604020202020204" charset="0"/>
            </a:endParaRPr>
          </a:p>
          <a:p>
            <a:pPr marL="285750" indent="-285750">
              <a:buFont typeface="Arial" panose="020B0604020202020204" pitchFamily="34" charset="0"/>
              <a:buChar char="•"/>
            </a:pPr>
            <a:r>
              <a:rPr lang="en-US" sz="1600" b="1" dirty="0">
                <a:latin typeface="Lexend Deca" panose="020B0604020202020204" charset="0"/>
              </a:rPr>
              <a:t>Artificial intelligence (human/computer interface</a:t>
            </a:r>
            <a:r>
              <a:rPr lang="en-US" sz="1600" b="1" dirty="0" smtClean="0">
                <a:latin typeface="Lexend Deca" panose="020B0604020202020204" charset="0"/>
              </a:rPr>
              <a:t>)</a:t>
            </a:r>
            <a:endParaRPr lang="en-US" sz="1600" b="1" dirty="0">
              <a:latin typeface="Lexend Deca" panose="020B0604020202020204" charset="0"/>
            </a:endParaRPr>
          </a:p>
          <a:p>
            <a:pPr marL="285750" indent="-285750">
              <a:buFont typeface="Arial" panose="020B0604020202020204" pitchFamily="34" charset="0"/>
              <a:buChar char="•"/>
            </a:pPr>
            <a:r>
              <a:rPr lang="en-US" sz="1600" b="1" dirty="0">
                <a:latin typeface="Lexend Deca" panose="020B0604020202020204" charset="0"/>
              </a:rPr>
              <a:t>Machine </a:t>
            </a:r>
            <a:r>
              <a:rPr lang="en-US" sz="1600" b="1" dirty="0" smtClean="0">
                <a:latin typeface="Lexend Deca" panose="020B0604020202020204" charset="0"/>
              </a:rPr>
              <a:t>Learning</a:t>
            </a:r>
            <a:endParaRPr lang="en-US" sz="1600" b="1" dirty="0">
              <a:latin typeface="Lexend Deca" panose="020B0604020202020204" charset="0"/>
            </a:endParaRPr>
          </a:p>
          <a:p>
            <a:pPr marL="285750" indent="-285750">
              <a:buFont typeface="Arial" panose="020B0604020202020204" pitchFamily="34" charset="0"/>
              <a:buChar char="•"/>
            </a:pPr>
            <a:r>
              <a:rPr lang="en-US" sz="1600" b="1" dirty="0">
                <a:latin typeface="Lexend Deca" panose="020B0604020202020204" charset="0"/>
              </a:rPr>
              <a:t>Cryptography/Encryption (Identity based encryption</a:t>
            </a:r>
            <a:r>
              <a:rPr lang="en-US" sz="1600" b="1" dirty="0" smtClean="0">
                <a:latin typeface="Lexend Deca" panose="020B0604020202020204" charset="0"/>
              </a:rPr>
              <a:t>)</a:t>
            </a:r>
            <a:endParaRPr lang="en-US" sz="1600" b="1" dirty="0">
              <a:latin typeface="Lexend Deca" panose="020B0604020202020204" charset="0"/>
            </a:endParaRPr>
          </a:p>
          <a:p>
            <a:pPr marL="285750" indent="-285750">
              <a:buFont typeface="Arial" panose="020B0604020202020204" pitchFamily="34" charset="0"/>
              <a:buChar char="•"/>
            </a:pPr>
            <a:r>
              <a:rPr lang="en-US" sz="1600" b="1" dirty="0" smtClean="0">
                <a:latin typeface="Lexend Deca" panose="020B0604020202020204" charset="0"/>
              </a:rPr>
              <a:t>Blockchain</a:t>
            </a:r>
            <a:endParaRPr lang="en-US" sz="1600" b="1" dirty="0">
              <a:latin typeface="Lexend Deca" panose="020B0604020202020204" charset="0"/>
            </a:endParaRPr>
          </a:p>
          <a:p>
            <a:pPr marL="285750" indent="-285750">
              <a:buFont typeface="Arial" panose="020B0604020202020204" pitchFamily="34" charset="0"/>
              <a:buChar char="•"/>
            </a:pPr>
            <a:r>
              <a:rPr lang="en-US" sz="1600" b="1" dirty="0">
                <a:latin typeface="Lexend Deca" panose="020B0604020202020204" charset="0"/>
              </a:rPr>
              <a:t>Simulation Virtualization &amp; Gaming</a:t>
            </a:r>
          </a:p>
          <a:p>
            <a:pPr marL="285750" indent="-285750">
              <a:buFont typeface="Arial" panose="020B0604020202020204" pitchFamily="34" charset="0"/>
              <a:buChar char="•"/>
            </a:pPr>
            <a:r>
              <a:rPr lang="en-US" sz="1600" b="1" dirty="0">
                <a:latin typeface="Lexend Deca" panose="020B0604020202020204" charset="0"/>
              </a:rPr>
              <a:t>Cloud computing and Edge </a:t>
            </a:r>
            <a:r>
              <a:rPr lang="en-US" sz="1600" b="1" dirty="0" smtClean="0">
                <a:latin typeface="Lexend Deca" panose="020B0604020202020204" charset="0"/>
              </a:rPr>
              <a:t>Computing</a:t>
            </a:r>
            <a:endParaRPr lang="en-US" sz="1600" b="1" dirty="0">
              <a:latin typeface="Lexend Deca" panose="020B0604020202020204" charset="0"/>
            </a:endParaRPr>
          </a:p>
          <a:p>
            <a:pPr marL="101600" indent="0">
              <a:buNone/>
            </a:pPr>
            <a:endParaRPr lang="en-US" dirty="0"/>
          </a:p>
        </p:txBody>
      </p:sp>
      <p:sp>
        <p:nvSpPr>
          <p:cNvPr id="4" name="Text Placeholder 3"/>
          <p:cNvSpPr>
            <a:spLocks noGrp="1"/>
          </p:cNvSpPr>
          <p:nvPr>
            <p:ph type="body" idx="2"/>
          </p:nvPr>
        </p:nvSpPr>
        <p:spPr>
          <a:xfrm>
            <a:off x="4641010" y="940544"/>
            <a:ext cx="3372930" cy="3155100"/>
          </a:xfrm>
        </p:spPr>
        <p:txBody>
          <a:bodyPr/>
          <a:lstStyle/>
          <a:p>
            <a:pPr marL="285750" indent="-285750">
              <a:buFont typeface="Arial" panose="020B0604020202020204" pitchFamily="34" charset="0"/>
              <a:buChar char="•"/>
            </a:pPr>
            <a:r>
              <a:rPr lang="en-US" sz="1600" b="1" dirty="0">
                <a:latin typeface="Lexend Deca" panose="020B0604020202020204" charset="0"/>
              </a:rPr>
              <a:t>Biometrics and Authentication </a:t>
            </a:r>
            <a:r>
              <a:rPr lang="en-US" sz="1600" b="1" dirty="0" smtClean="0">
                <a:latin typeface="Lexend Deca" panose="020B0604020202020204" charset="0"/>
              </a:rPr>
              <a:t>Technologies</a:t>
            </a:r>
            <a:endParaRPr lang="en-US" sz="1600" b="1" dirty="0" smtClean="0"/>
          </a:p>
          <a:p>
            <a:pPr marL="285750" indent="-285750">
              <a:buFont typeface="Arial" panose="020B0604020202020204" pitchFamily="34" charset="0"/>
              <a:buChar char="•"/>
            </a:pPr>
            <a:r>
              <a:rPr lang="en-US" sz="1600" b="1" dirty="0" smtClean="0"/>
              <a:t>Software </a:t>
            </a:r>
            <a:r>
              <a:rPr lang="en-US" sz="1600" b="1" dirty="0"/>
              <a:t>(anti-virus) </a:t>
            </a:r>
          </a:p>
          <a:p>
            <a:pPr marL="285750" indent="-285750">
              <a:buFont typeface="Arial" panose="020B0604020202020204" pitchFamily="34" charset="0"/>
              <a:buChar char="•"/>
            </a:pPr>
            <a:r>
              <a:rPr lang="en-US" sz="1600" b="1" dirty="0"/>
              <a:t>Hardware </a:t>
            </a:r>
            <a:r>
              <a:rPr lang="en-US" sz="1600" b="1" dirty="0" smtClean="0"/>
              <a:t>Separation/Hardening</a:t>
            </a:r>
            <a:endParaRPr lang="en-US" sz="1600" b="1" dirty="0"/>
          </a:p>
          <a:p>
            <a:pPr marL="285750" indent="-285750">
              <a:buFont typeface="Arial" panose="020B0604020202020204" pitchFamily="34" charset="0"/>
              <a:buChar char="•"/>
            </a:pPr>
            <a:r>
              <a:rPr lang="en-US" sz="1600" b="1" dirty="0" smtClean="0"/>
              <a:t>Photonics/sensors</a:t>
            </a:r>
            <a:endParaRPr lang="en-US" sz="1600" b="1" dirty="0"/>
          </a:p>
          <a:p>
            <a:pPr marL="285750" indent="-285750">
              <a:buFont typeface="Arial" panose="020B0604020202020204" pitchFamily="34" charset="0"/>
              <a:buChar char="•"/>
            </a:pPr>
            <a:r>
              <a:rPr lang="en-US" sz="1600" b="1" dirty="0"/>
              <a:t>Big Data: Real-time analytics and predictive </a:t>
            </a:r>
            <a:r>
              <a:rPr lang="en-US" sz="1600" b="1" dirty="0" smtClean="0"/>
              <a:t>analytics</a:t>
            </a:r>
            <a:endParaRPr lang="en-US" sz="1600" b="1" dirty="0"/>
          </a:p>
          <a:p>
            <a:pPr marL="285750" indent="-285750">
              <a:buFont typeface="Arial" panose="020B0604020202020204" pitchFamily="34" charset="0"/>
              <a:buChar char="•"/>
            </a:pPr>
            <a:r>
              <a:rPr lang="en-US" sz="1600" b="1" dirty="0"/>
              <a:t>Super-computing and Quantum-computing</a:t>
            </a:r>
          </a:p>
          <a:p>
            <a:endParaRPr lang="en-US" dirty="0"/>
          </a:p>
        </p:txBody>
      </p:sp>
      <p:sp>
        <p:nvSpPr>
          <p:cNvPr id="5" name="Slide Number Placeholder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Tree>
    <p:extLst>
      <p:ext uri="{BB962C8B-B14F-4D97-AF65-F5344CB8AC3E}">
        <p14:creationId xmlns:p14="http://schemas.microsoft.com/office/powerpoint/2010/main" val="3585464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0550" y="250166"/>
            <a:ext cx="6014400" cy="494032"/>
          </a:xfrm>
        </p:spPr>
        <p:txBody>
          <a:bodyPr/>
          <a:lstStyle/>
          <a:p>
            <a:r>
              <a:rPr lang="en-US" sz="2000" kern="1200" dirty="0">
                <a:solidFill>
                  <a:schemeClr val="accent4"/>
                </a:solidFill>
              </a:rPr>
              <a:t>AI/ML AND CYBERSECURITY</a:t>
            </a:r>
            <a:endParaRPr lang="en-US" sz="2000" dirty="0">
              <a:solidFill>
                <a:schemeClr val="accent4"/>
              </a:solidFill>
            </a:endParaRPr>
          </a:p>
        </p:txBody>
      </p:sp>
      <p:sp>
        <p:nvSpPr>
          <p:cNvPr id="3" name="Text Placeholder 2"/>
          <p:cNvSpPr>
            <a:spLocks noGrp="1"/>
          </p:cNvSpPr>
          <p:nvPr>
            <p:ph type="body" idx="1"/>
          </p:nvPr>
        </p:nvSpPr>
        <p:spPr>
          <a:xfrm>
            <a:off x="580550" y="1007493"/>
            <a:ext cx="6014400" cy="4135958"/>
          </a:xfrm>
        </p:spPr>
        <p:txBody>
          <a:bodyPr/>
          <a:lstStyle/>
          <a:p>
            <a:r>
              <a:rPr lang="en-US" sz="1600" b="1" dirty="0">
                <a:latin typeface="Lexend Deca" panose="020B0604020202020204" charset="0"/>
              </a:rPr>
              <a:t>Threat Detection (Spam and Phishing</a:t>
            </a:r>
            <a:r>
              <a:rPr lang="en-US" sz="1600" b="1" dirty="0" smtClean="0">
                <a:latin typeface="Lexend Deca" panose="020B0604020202020204" charset="0"/>
              </a:rPr>
              <a:t>)</a:t>
            </a:r>
            <a:endParaRPr lang="en-US" sz="1600" b="1" dirty="0">
              <a:latin typeface="Lexend Deca" panose="020B0604020202020204" charset="0"/>
            </a:endParaRPr>
          </a:p>
          <a:p>
            <a:r>
              <a:rPr lang="en-US" sz="1600" b="1" dirty="0">
                <a:latin typeface="Lexend Deca" panose="020B0604020202020204" charset="0"/>
              </a:rPr>
              <a:t>Malware </a:t>
            </a:r>
            <a:r>
              <a:rPr lang="en-US" sz="1600" b="1" dirty="0" smtClean="0">
                <a:latin typeface="Lexend Deca" panose="020B0604020202020204" charset="0"/>
              </a:rPr>
              <a:t>Identification</a:t>
            </a:r>
            <a:endParaRPr lang="en-US" sz="1600" b="1" dirty="0">
              <a:latin typeface="Lexend Deca" panose="020B0604020202020204" charset="0"/>
            </a:endParaRPr>
          </a:p>
          <a:p>
            <a:r>
              <a:rPr lang="en-US" sz="1600" b="1" dirty="0">
                <a:latin typeface="Lexend Deca" panose="020B0604020202020204" charset="0"/>
              </a:rPr>
              <a:t>Autonomous </a:t>
            </a:r>
            <a:r>
              <a:rPr lang="en-US" sz="1600" b="1" dirty="0" smtClean="0">
                <a:latin typeface="Lexend Deca" panose="020B0604020202020204" charset="0"/>
              </a:rPr>
              <a:t>Patching</a:t>
            </a:r>
            <a:endParaRPr lang="en-US" sz="1600" b="1" dirty="0">
              <a:latin typeface="Lexend Deca" panose="020B0604020202020204" charset="0"/>
            </a:endParaRPr>
          </a:p>
          <a:p>
            <a:r>
              <a:rPr lang="en-US" sz="1600" b="1" dirty="0">
                <a:latin typeface="Lexend Deca" panose="020B0604020202020204" charset="0"/>
              </a:rPr>
              <a:t>Categorize </a:t>
            </a:r>
            <a:r>
              <a:rPr lang="en-US" sz="1600" b="1" dirty="0" smtClean="0">
                <a:latin typeface="Lexend Deca" panose="020B0604020202020204" charset="0"/>
              </a:rPr>
              <a:t>Attacks</a:t>
            </a:r>
            <a:endParaRPr lang="en-US" sz="1600" b="1" dirty="0">
              <a:latin typeface="Lexend Deca" panose="020B0604020202020204" charset="0"/>
            </a:endParaRPr>
          </a:p>
          <a:p>
            <a:r>
              <a:rPr lang="en-US" sz="1600" b="1" dirty="0">
                <a:latin typeface="Lexend Deca" panose="020B0604020202020204" charset="0"/>
              </a:rPr>
              <a:t>Adapt To Evolving </a:t>
            </a:r>
            <a:r>
              <a:rPr lang="en-US" sz="1600" b="1" dirty="0" smtClean="0">
                <a:latin typeface="Lexend Deca" panose="020B0604020202020204" charset="0"/>
              </a:rPr>
              <a:t>Risks</a:t>
            </a:r>
            <a:endParaRPr lang="en-US" sz="1600" b="1" dirty="0">
              <a:latin typeface="Lexend Deca" panose="020B0604020202020204" charset="0"/>
            </a:endParaRPr>
          </a:p>
          <a:p>
            <a:r>
              <a:rPr lang="en-US" sz="1600" b="1" dirty="0">
                <a:latin typeface="Lexend Deca" panose="020B0604020202020204" charset="0"/>
              </a:rPr>
              <a:t>Both Offensive and Defensive Cyber</a:t>
            </a:r>
          </a:p>
          <a:p>
            <a:endParaRPr lang="en-US" sz="1600" dirty="0"/>
          </a:p>
          <a:p>
            <a:pPr marL="76200" indent="0">
              <a:buNone/>
            </a:pPr>
            <a:r>
              <a:rPr lang="en-US" sz="1600" dirty="0" smtClean="0">
                <a:solidFill>
                  <a:schemeClr val="accent4"/>
                </a:solidFill>
                <a:latin typeface="Lexend Deca" panose="020B0604020202020204" charset="0"/>
              </a:rPr>
              <a:t>Cyber </a:t>
            </a:r>
            <a:r>
              <a:rPr lang="en-US" sz="1600" dirty="0">
                <a:solidFill>
                  <a:schemeClr val="accent4"/>
                </a:solidFill>
                <a:latin typeface="Lexend Deca" panose="020B0604020202020204" charset="0"/>
              </a:rPr>
              <a:t>attackers use of offensive AI is becoming more sophisticated with the capability to self-mutate as it learns from its environment while hiding in the background by leveraging existing data flows and human behavior to remain undetectable amid the noise across networks</a:t>
            </a:r>
          </a:p>
          <a:p>
            <a:endParaRPr lang="en-US" sz="1600"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pic>
        <p:nvPicPr>
          <p:cNvPr id="17" name="Picture 16"/>
          <p:cNvPicPr>
            <a:picLocks noChangeAspect="1"/>
          </p:cNvPicPr>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100573" y="584403"/>
            <a:ext cx="2654361" cy="3339213"/>
          </a:xfrm>
          <a:prstGeom prst="rect">
            <a:avLst/>
          </a:prstGeom>
          <a:effectLst>
            <a:glow rad="101600">
              <a:schemeClr val="accent4">
                <a:satMod val="175000"/>
                <a:alpha val="40000"/>
              </a:schemeClr>
            </a:glow>
          </a:effectLst>
        </p:spPr>
      </p:pic>
      <p:sp>
        <p:nvSpPr>
          <p:cNvPr id="18" name="TextBox 17"/>
          <p:cNvSpPr txBox="1"/>
          <p:nvPr/>
        </p:nvSpPr>
        <p:spPr>
          <a:xfrm>
            <a:off x="7087009" y="2319512"/>
            <a:ext cx="840666" cy="646331"/>
          </a:xfrm>
          <a:prstGeom prst="rect">
            <a:avLst/>
          </a:prstGeom>
          <a:noFill/>
        </p:spPr>
        <p:txBody>
          <a:bodyPr wrap="square" rtlCol="0">
            <a:spAutoFit/>
          </a:bodyPr>
          <a:lstStyle/>
          <a:p>
            <a:r>
              <a:rPr lang="en-US" sz="3600" b="1" dirty="0" smtClean="0">
                <a:ln w="6600">
                  <a:solidFill>
                    <a:schemeClr val="accent3"/>
                  </a:solidFill>
                  <a:prstDash val="solid"/>
                </a:ln>
                <a:solidFill>
                  <a:srgbClr val="FFFFFF"/>
                </a:solidFill>
                <a:effectLst>
                  <a:outerShdw dist="38100" dir="2700000" algn="tl" rotWithShape="0">
                    <a:schemeClr val="accent2"/>
                  </a:outerShdw>
                </a:effectLst>
                <a:latin typeface="Lexend Deca" panose="020B0604020202020204" charset="0"/>
              </a:rPr>
              <a:t>AI</a:t>
            </a:r>
            <a:endParaRPr lang="en-US" sz="2000" b="1" dirty="0">
              <a:ln w="6600">
                <a:solidFill>
                  <a:schemeClr val="accent3"/>
                </a:solidFill>
                <a:prstDash val="solid"/>
              </a:ln>
              <a:solidFill>
                <a:srgbClr val="FFFFFF"/>
              </a:solidFill>
              <a:effectLst>
                <a:outerShdw dist="38100" dir="2700000" algn="tl" rotWithShape="0">
                  <a:schemeClr val="accent2"/>
                </a:outerShdw>
              </a:effectLst>
              <a:latin typeface="Lexend Deca" panose="020B0604020202020204" charset="0"/>
            </a:endParaRPr>
          </a:p>
        </p:txBody>
      </p:sp>
    </p:spTree>
    <p:extLst>
      <p:ext uri="{BB962C8B-B14F-4D97-AF65-F5344CB8AC3E}">
        <p14:creationId xmlns:p14="http://schemas.microsoft.com/office/powerpoint/2010/main" val="1015794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sharpenSoften amount="45000"/>
                    </a14:imgEffect>
                    <a14:imgEffect>
                      <a14:colorTemperature colorTemp="11500"/>
                    </a14:imgEffect>
                    <a14:imgEffect>
                      <a14:saturation sat="400000"/>
                    </a14:imgEffect>
                    <a14:imgEffect>
                      <a14:brightnessContrast contrast="-40000"/>
                    </a14:imgEffect>
                  </a14:imgLayer>
                </a14:imgProps>
              </a:ext>
            </a:extLst>
          </a:blip>
          <a:srcRect/>
          <a:stretch>
            <a:fillRect t="-1000" r="-2000" b="-7000"/>
          </a:stretch>
        </a:blip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Tree>
    <p:extLst>
      <p:ext uri="{BB962C8B-B14F-4D97-AF65-F5344CB8AC3E}">
        <p14:creationId xmlns:p14="http://schemas.microsoft.com/office/powerpoint/2010/main" val="17027713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6"/>
          <p:cNvSpPr txBox="1">
            <a:spLocks noGrp="1"/>
          </p:cNvSpPr>
          <p:nvPr>
            <p:ph type="title"/>
          </p:nvPr>
        </p:nvSpPr>
        <p:spPr>
          <a:xfrm>
            <a:off x="580550" y="128337"/>
            <a:ext cx="6014400" cy="857400"/>
          </a:xfrm>
          <a:prstGeom prst="rect">
            <a:avLst/>
          </a:prstGeom>
        </p:spPr>
        <p:txBody>
          <a:bodyPr spcFirstLastPara="1" wrap="square" lIns="0" tIns="0" rIns="0" bIns="0" anchor="b" anchorCtr="0">
            <a:noAutofit/>
          </a:bodyPr>
          <a:lstStyle/>
          <a:p>
            <a:pPr>
              <a:spcBef>
                <a:spcPct val="0"/>
              </a:spcBef>
              <a:spcAft>
                <a:spcPts val="600"/>
              </a:spcAft>
            </a:pPr>
            <a:r>
              <a:rPr lang="en-US" sz="2000" kern="1200" dirty="0">
                <a:solidFill>
                  <a:schemeClr val="accent4"/>
                </a:solidFill>
              </a:rPr>
              <a:t>Artificial Intelligence </a:t>
            </a:r>
            <a:br>
              <a:rPr lang="en-US" sz="2000" kern="1200" dirty="0">
                <a:solidFill>
                  <a:schemeClr val="accent4"/>
                </a:solidFill>
              </a:rPr>
            </a:br>
            <a:r>
              <a:rPr lang="en-US" sz="2000" kern="1200" dirty="0" smtClean="0">
                <a:solidFill>
                  <a:schemeClr val="accent4"/>
                </a:solidFill>
              </a:rPr>
              <a:t> </a:t>
            </a:r>
            <a:r>
              <a:rPr lang="en-US" sz="2000" kern="1200" dirty="0">
                <a:solidFill>
                  <a:schemeClr val="accent4"/>
                </a:solidFill>
              </a:rPr>
              <a:t>Machine Learning</a:t>
            </a:r>
          </a:p>
        </p:txBody>
      </p:sp>
      <p:sp>
        <p:nvSpPr>
          <p:cNvPr id="234" name="Google Shape;234;p2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28</a:t>
            </a:fld>
            <a:endParaRPr/>
          </a:p>
        </p:txBody>
      </p:sp>
      <p:pic>
        <p:nvPicPr>
          <p:cNvPr id="2" name="Picture 1"/>
          <p:cNvPicPr>
            <a:picLocks noChangeAspect="1"/>
          </p:cNvPicPr>
          <p:nvPr/>
        </p:nvPicPr>
        <p:blipFill rotWithShape="1">
          <a:blip r:embed="rId3">
            <a:duotone>
              <a:prstClr val="black"/>
              <a:schemeClr val="accent6">
                <a:tint val="45000"/>
                <a:satMod val="400000"/>
              </a:schemeClr>
            </a:duotone>
          </a:blip>
          <a:srcRect l="2828" r="7108" b="1712"/>
          <a:stretch/>
        </p:blipFill>
        <p:spPr>
          <a:xfrm>
            <a:off x="580550" y="985737"/>
            <a:ext cx="7985480" cy="4025106"/>
          </a:xfrm>
          <a:prstGeom prst="rect">
            <a:avLst/>
          </a:prstGeom>
          <a:effectLst>
            <a:softEdge rad="76200"/>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4482" y="282458"/>
            <a:ext cx="4539000" cy="544341"/>
          </a:xfrm>
        </p:spPr>
        <p:txBody>
          <a:bodyPr/>
          <a:lstStyle/>
          <a:p>
            <a:r>
              <a:rPr lang="en-US" sz="2000" dirty="0">
                <a:solidFill>
                  <a:schemeClr val="accent4"/>
                </a:solidFill>
              </a:rPr>
              <a:t>CLOUD </a:t>
            </a:r>
            <a:r>
              <a:rPr lang="en-US" sz="2000" dirty="0" smtClean="0">
                <a:solidFill>
                  <a:schemeClr val="accent4"/>
                </a:solidFill>
              </a:rPr>
              <a:t>COMPUTING</a:t>
            </a:r>
            <a:endParaRPr lang="en-US" dirty="0"/>
          </a:p>
        </p:txBody>
      </p:sp>
      <p:sp>
        <p:nvSpPr>
          <p:cNvPr id="5" name="Text Placeholder 2"/>
          <p:cNvSpPr txBox="1">
            <a:spLocks/>
          </p:cNvSpPr>
          <p:nvPr/>
        </p:nvSpPr>
        <p:spPr>
          <a:xfrm>
            <a:off x="580550" y="1007493"/>
            <a:ext cx="6014400" cy="413595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US" sz="1600" dirty="0"/>
          </a:p>
        </p:txBody>
      </p:sp>
      <p:sp>
        <p:nvSpPr>
          <p:cNvPr id="9" name="Rectangle 8"/>
          <p:cNvSpPr/>
          <p:nvPr/>
        </p:nvSpPr>
        <p:spPr>
          <a:xfrm>
            <a:off x="340743" y="1190446"/>
            <a:ext cx="4826479" cy="3077766"/>
          </a:xfrm>
          <a:prstGeom prst="rect">
            <a:avLst/>
          </a:prstGeom>
        </p:spPr>
        <p:txBody>
          <a:bodyPr wrap="square">
            <a:spAutoFit/>
          </a:bodyPr>
          <a:lstStyle/>
          <a:p>
            <a:pPr marL="457200" lvl="0" indent="-381000">
              <a:lnSpc>
                <a:spcPct val="115000"/>
              </a:lnSpc>
              <a:spcBef>
                <a:spcPts val="600"/>
              </a:spcBef>
              <a:buClr>
                <a:srgbClr val="A458FF"/>
              </a:buClr>
              <a:buSzPts val="2400"/>
              <a:buFont typeface="Muli"/>
              <a:buChar char="⬡"/>
            </a:pPr>
            <a:r>
              <a:rPr lang="en-US" sz="1600" b="1" dirty="0" smtClean="0">
                <a:solidFill>
                  <a:srgbClr val="FFFFFF"/>
                </a:solidFill>
                <a:latin typeface="Lexend Deca" panose="020B0604020202020204" charset="0"/>
                <a:sym typeface="Muli"/>
              </a:rPr>
              <a:t>Cloud </a:t>
            </a:r>
            <a:r>
              <a:rPr lang="en-US" sz="1600" b="1" dirty="0">
                <a:solidFill>
                  <a:srgbClr val="FFFFFF"/>
                </a:solidFill>
                <a:latin typeface="Lexend Deca" panose="020B0604020202020204" charset="0"/>
                <a:sym typeface="Muli"/>
              </a:rPr>
              <a:t>Computing  consists of moving and storing data and applications over the Internet from remote servers</a:t>
            </a:r>
            <a:r>
              <a:rPr lang="en-US" sz="1600" b="1" dirty="0" smtClean="0">
                <a:solidFill>
                  <a:srgbClr val="FFFFFF"/>
                </a:solidFill>
                <a:latin typeface="Lexend Deca" panose="020B0604020202020204" charset="0"/>
                <a:sym typeface="Muli"/>
              </a:rPr>
              <a:t>.</a:t>
            </a:r>
            <a:endParaRPr lang="en-US" sz="1600" b="1" dirty="0">
              <a:solidFill>
                <a:srgbClr val="FFFFFF"/>
              </a:solidFill>
              <a:latin typeface="Lexend Deca" panose="020B0604020202020204" charset="0"/>
              <a:sym typeface="Muli"/>
            </a:endParaRPr>
          </a:p>
          <a:p>
            <a:pPr marL="457200" lvl="0" indent="-381000">
              <a:lnSpc>
                <a:spcPct val="115000"/>
              </a:lnSpc>
              <a:spcBef>
                <a:spcPts val="600"/>
              </a:spcBef>
              <a:buClr>
                <a:srgbClr val="A458FF"/>
              </a:buClr>
              <a:buSzPts val="2400"/>
              <a:buFont typeface="Muli"/>
              <a:buChar char="⬡"/>
            </a:pPr>
            <a:r>
              <a:rPr lang="en-US" sz="1600" b="1" dirty="0">
                <a:solidFill>
                  <a:srgbClr val="FFFFFF"/>
                </a:solidFill>
                <a:latin typeface="Lexend Deca" panose="020B0604020202020204" charset="0"/>
                <a:sym typeface="Muli"/>
              </a:rPr>
              <a:t>Generally it offers users cost flexibility, mobility, and increased productivity. For cybersecurity it allows for firewalling and managed security. </a:t>
            </a:r>
          </a:p>
          <a:p>
            <a:pPr marL="457200" lvl="0" indent="-381000">
              <a:lnSpc>
                <a:spcPct val="115000"/>
              </a:lnSpc>
              <a:spcBef>
                <a:spcPts val="600"/>
              </a:spcBef>
              <a:buClr>
                <a:srgbClr val="A458FF"/>
              </a:buClr>
              <a:buSzPts val="2400"/>
              <a:buFont typeface="Muli"/>
              <a:buChar char="⬡"/>
            </a:pPr>
            <a:r>
              <a:rPr lang="en-US" sz="1600" b="1" dirty="0">
                <a:solidFill>
                  <a:srgbClr val="FFFFFF"/>
                </a:solidFill>
                <a:latin typeface="Lexend Deca" panose="020B0604020202020204" charset="0"/>
                <a:sym typeface="Muli"/>
              </a:rPr>
              <a:t>An advantage of the cloud is you know where the data resides and who is managing its security.</a:t>
            </a:r>
          </a:p>
        </p:txBody>
      </p:sp>
      <p:pic>
        <p:nvPicPr>
          <p:cNvPr id="10" name="Google Shape;378;p38"/>
          <p:cNvPicPr preferRelativeResize="0"/>
          <p:nvPr/>
        </p:nvPicPr>
        <p:blipFill>
          <a:blip r:embed="rId2">
            <a:alphaModFix/>
          </a:blip>
          <a:stretch>
            <a:fillRect/>
          </a:stretch>
        </p:blipFill>
        <p:spPr>
          <a:xfrm>
            <a:off x="6014293" y="1251163"/>
            <a:ext cx="2042779" cy="2255630"/>
          </a:xfrm>
          <a:prstGeom prst="rect">
            <a:avLst/>
          </a:prstGeom>
          <a:noFill/>
          <a:ln>
            <a:noFill/>
          </a:ln>
        </p:spPr>
      </p:pic>
      <p:pic>
        <p:nvPicPr>
          <p:cNvPr id="11" name="Google Shape;391;p38"/>
          <p:cNvPicPr preferRelativeResize="0"/>
          <p:nvPr/>
        </p:nvPicPr>
        <p:blipFill>
          <a:blip r:embed="rId3">
            <a:alphaModFix/>
            <a:extLst>
              <a:ext uri="{BEBA8EAE-BF5A-486C-A8C5-ECC9F3942E4B}">
                <a14:imgProps xmlns:a14="http://schemas.microsoft.com/office/drawing/2010/main">
                  <a14:imgLayer r:embed="rId4">
                    <a14:imgEffect>
                      <a14:sharpenSoften amount="100000"/>
                    </a14:imgEffect>
                    <a14:imgEffect>
                      <a14:colorTemperature colorTemp="11500"/>
                    </a14:imgEffect>
                    <a14:imgEffect>
                      <a14:saturation sat="400000"/>
                    </a14:imgEffect>
                    <a14:imgEffect>
                      <a14:brightnessContrast bright="36000" contrast="96000"/>
                    </a14:imgEffect>
                  </a14:imgLayer>
                </a14:imgProps>
              </a:ext>
            </a:extLst>
          </a:blip>
          <a:stretch>
            <a:fillRect/>
          </a:stretch>
        </p:blipFill>
        <p:spPr>
          <a:xfrm>
            <a:off x="5384372" y="1660876"/>
            <a:ext cx="1294426" cy="831382"/>
          </a:xfrm>
          <a:prstGeom prst="rect">
            <a:avLst/>
          </a:prstGeom>
          <a:noFill/>
          <a:ln>
            <a:noFill/>
          </a:ln>
        </p:spPr>
      </p:pic>
    </p:spTree>
    <p:extLst>
      <p:ext uri="{BB962C8B-B14F-4D97-AF65-F5344CB8AC3E}">
        <p14:creationId xmlns:p14="http://schemas.microsoft.com/office/powerpoint/2010/main" val="1242832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6"/>
          <p:cNvSpPr txBox="1">
            <a:spLocks noGrp="1"/>
          </p:cNvSpPr>
          <p:nvPr>
            <p:ph type="body" idx="1"/>
          </p:nvPr>
        </p:nvSpPr>
        <p:spPr>
          <a:xfrm>
            <a:off x="1153887" y="849086"/>
            <a:ext cx="5783942" cy="3976914"/>
          </a:xfrm>
          <a:prstGeom prst="rect">
            <a:avLst/>
          </a:prstGeom>
        </p:spPr>
        <p:txBody>
          <a:bodyPr spcFirstLastPara="1" wrap="square" lIns="0" tIns="0" rIns="0" bIns="0" anchor="t" anchorCtr="0">
            <a:noAutofit/>
          </a:bodyPr>
          <a:lstStyle/>
          <a:p>
            <a:pPr marL="38100" indent="0">
              <a:lnSpc>
                <a:spcPct val="110000"/>
              </a:lnSpc>
              <a:spcBef>
                <a:spcPct val="20000"/>
              </a:spcBef>
              <a:buNone/>
            </a:pPr>
            <a:r>
              <a:rPr lang="en-US" sz="1600" dirty="0" smtClean="0"/>
              <a:t>The </a:t>
            </a:r>
            <a:r>
              <a:rPr lang="en-US" sz="1600" dirty="0"/>
              <a:t>Internet was not built for security, yet we have made it the backbone of virtually all private-sector and government operations, as well as communications. Pervasive connectivity has brought dramatic gains in productivity and pleasure but has created equally dramatic vulnerabilities. Huge heists of personal information are common, and cyber-theft of intellectual property and infrastructure penetrations continue at a frightening pace</a:t>
            </a:r>
            <a:r>
              <a:rPr lang="en-US" sz="1600" b="1" dirty="0" smtClean="0"/>
              <a:t>.</a:t>
            </a:r>
            <a:endParaRPr lang="en-US" sz="1600" b="1" dirty="0"/>
          </a:p>
          <a:p>
            <a:pPr>
              <a:lnSpc>
                <a:spcPct val="110000"/>
              </a:lnSpc>
              <a:spcBef>
                <a:spcPct val="20000"/>
              </a:spcBef>
              <a:buFont typeface="Arial"/>
            </a:pPr>
            <a:endParaRPr lang="en-US" sz="1600" b="1" dirty="0"/>
          </a:p>
          <a:p>
            <a:pPr marL="38100" indent="0">
              <a:lnSpc>
                <a:spcPct val="110000"/>
              </a:lnSpc>
              <a:spcBef>
                <a:spcPct val="20000"/>
              </a:spcBef>
              <a:buNone/>
            </a:pPr>
            <a:r>
              <a:rPr lang="en-US" sz="1600" b="1" dirty="0" smtClean="0"/>
              <a:t>-Joel </a:t>
            </a:r>
            <a:r>
              <a:rPr lang="en-US" sz="1600" b="1" dirty="0"/>
              <a:t>Brenner, former Counsel to the National Security </a:t>
            </a:r>
            <a:r>
              <a:rPr lang="en-US" sz="1600" b="1" dirty="0" smtClean="0"/>
              <a:t>Agency</a:t>
            </a:r>
            <a:endParaRPr lang="en-US" sz="1600" b="1" dirty="0"/>
          </a:p>
        </p:txBody>
      </p:sp>
      <p:sp>
        <p:nvSpPr>
          <p:cNvPr id="89" name="Google Shape;89;p1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2" name="TextBox 1"/>
          <p:cNvSpPr txBox="1"/>
          <p:nvPr/>
        </p:nvSpPr>
        <p:spPr>
          <a:xfrm>
            <a:off x="1284513" y="333829"/>
            <a:ext cx="4564743" cy="461665"/>
          </a:xfrm>
          <a:prstGeom prst="rect">
            <a:avLst/>
          </a:prstGeom>
          <a:noFill/>
        </p:spPr>
        <p:txBody>
          <a:bodyPr wrap="square" rtlCol="0">
            <a:spAutoFit/>
          </a:bodyPr>
          <a:lstStyle/>
          <a:p>
            <a:r>
              <a:rPr lang="en-US" sz="2400" b="1" dirty="0">
                <a:solidFill>
                  <a:schemeClr val="accent4"/>
                </a:solidFill>
                <a:latin typeface="Lexend Deca" panose="020B0604020202020204" charset="0"/>
              </a:rPr>
              <a:t>Internet and Security</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solidFill>
                  <a:schemeClr val="accent4"/>
                </a:solidFill>
              </a:rPr>
              <a:t>BLOCKCHAIN</a:t>
            </a:r>
            <a:r>
              <a:rPr lang="en-US" sz="5400" dirty="0"/>
              <a:t/>
            </a:r>
            <a:br>
              <a:rPr lang="en-US" sz="5400" dirty="0"/>
            </a:br>
            <a:endParaRPr lang="en-US" dirty="0"/>
          </a:p>
        </p:txBody>
      </p:sp>
      <p:sp>
        <p:nvSpPr>
          <p:cNvPr id="11" name="Text Placeholder 10"/>
          <p:cNvSpPr>
            <a:spLocks noGrp="1"/>
          </p:cNvSpPr>
          <p:nvPr>
            <p:ph type="body" idx="1"/>
          </p:nvPr>
        </p:nvSpPr>
        <p:spPr>
          <a:xfrm>
            <a:off x="289423" y="733754"/>
            <a:ext cx="4750400" cy="4097037"/>
          </a:xfrm>
        </p:spPr>
        <p:txBody>
          <a:bodyPr/>
          <a:lstStyle/>
          <a:p>
            <a:r>
              <a:rPr lang="en-US" sz="1600" dirty="0" err="1" smtClean="0">
                <a:latin typeface="Lexend Deca" panose="020B0604020202020204" charset="0"/>
              </a:rPr>
              <a:t>Blockchains</a:t>
            </a:r>
            <a:r>
              <a:rPr lang="en-US" sz="1600" dirty="0" smtClean="0">
                <a:latin typeface="Lexend Deca" panose="020B0604020202020204" charset="0"/>
              </a:rPr>
              <a:t> are immutable digital ledger systems implemented in a distributed fashion (i.e., without a central repository) and usually without a central authority. </a:t>
            </a:r>
          </a:p>
          <a:p>
            <a:r>
              <a:rPr lang="en-US" sz="1600" dirty="0" smtClean="0">
                <a:latin typeface="Lexend Deca" panose="020B0604020202020204" charset="0"/>
              </a:rPr>
              <a:t>At its most basic level, they enable a community of users to record. transactions in a ledger public to that community such that no transaction can be changed once published.”</a:t>
            </a:r>
          </a:p>
          <a:p>
            <a:r>
              <a:rPr lang="en-US" sz="1600" dirty="0" err="1" smtClean="0">
                <a:latin typeface="Lexend Deca" panose="020B0604020202020204" charset="0"/>
              </a:rPr>
              <a:t>Blockchains</a:t>
            </a:r>
            <a:r>
              <a:rPr lang="en-US" sz="1600" dirty="0" smtClean="0">
                <a:latin typeface="Lexend Deca" panose="020B0604020202020204" charset="0"/>
              </a:rPr>
              <a:t> are immutable digital ledger systems implemented in a distributed fashion (i.e., without a central repository) and usually without a central authority. </a:t>
            </a:r>
          </a:p>
          <a:p>
            <a:pPr marL="76200" indent="0">
              <a:buNone/>
            </a:pPr>
            <a:endParaRPr lang="en-US" sz="1600" dirty="0" smtClean="0">
              <a:latin typeface="Lexend Deca" panose="020B0604020202020204" charset="0"/>
            </a:endParaRPr>
          </a:p>
          <a:p>
            <a:endParaRPr lang="en-US" dirty="0"/>
          </a:p>
        </p:txBody>
      </p:sp>
      <p:pic>
        <p:nvPicPr>
          <p:cNvPr id="3" name="Google Shape;381;p38"/>
          <p:cNvPicPr preferRelativeResize="0"/>
          <p:nvPr/>
        </p:nvPicPr>
        <p:blipFill>
          <a:blip r:embed="rId2">
            <a:alphaModFix/>
          </a:blip>
          <a:stretch>
            <a:fillRect/>
          </a:stretch>
        </p:blipFill>
        <p:spPr>
          <a:xfrm>
            <a:off x="5063622" y="965299"/>
            <a:ext cx="1717628" cy="897601"/>
          </a:xfrm>
          <a:prstGeom prst="rect">
            <a:avLst/>
          </a:prstGeom>
          <a:noFill/>
          <a:ln>
            <a:noFill/>
          </a:ln>
          <a:effectLst>
            <a:glow rad="1905000">
              <a:schemeClr val="accent4">
                <a:satMod val="175000"/>
                <a:alpha val="15000"/>
              </a:schemeClr>
            </a:glow>
          </a:effectLst>
        </p:spPr>
      </p:pic>
      <p:pic>
        <p:nvPicPr>
          <p:cNvPr id="4" name="Google Shape;381;p38"/>
          <p:cNvPicPr preferRelativeResize="0"/>
          <p:nvPr/>
        </p:nvPicPr>
        <p:blipFill>
          <a:blip r:embed="rId2">
            <a:alphaModFix/>
          </a:blip>
          <a:stretch>
            <a:fillRect/>
          </a:stretch>
        </p:blipFill>
        <p:spPr>
          <a:xfrm>
            <a:off x="6990007" y="3230741"/>
            <a:ext cx="1717628" cy="897601"/>
          </a:xfrm>
          <a:prstGeom prst="rect">
            <a:avLst/>
          </a:prstGeom>
          <a:noFill/>
          <a:ln>
            <a:noFill/>
          </a:ln>
          <a:effectLst>
            <a:glow rad="1905000">
              <a:schemeClr val="accent4">
                <a:satMod val="175000"/>
                <a:alpha val="15000"/>
              </a:schemeClr>
            </a:glow>
          </a:effectLst>
        </p:spPr>
      </p:pic>
      <p:pic>
        <p:nvPicPr>
          <p:cNvPr id="5" name="Google Shape;381;p38"/>
          <p:cNvPicPr preferRelativeResize="0"/>
          <p:nvPr/>
        </p:nvPicPr>
        <p:blipFill>
          <a:blip r:embed="rId2">
            <a:alphaModFix/>
          </a:blip>
          <a:stretch>
            <a:fillRect/>
          </a:stretch>
        </p:blipFill>
        <p:spPr>
          <a:xfrm>
            <a:off x="7260300" y="2590548"/>
            <a:ext cx="1717628" cy="897601"/>
          </a:xfrm>
          <a:prstGeom prst="rect">
            <a:avLst/>
          </a:prstGeom>
          <a:noFill/>
          <a:ln>
            <a:noFill/>
          </a:ln>
          <a:effectLst>
            <a:glow rad="1905000">
              <a:schemeClr val="accent4">
                <a:satMod val="175000"/>
                <a:alpha val="15000"/>
              </a:schemeClr>
            </a:glow>
          </a:effectLst>
        </p:spPr>
      </p:pic>
      <p:pic>
        <p:nvPicPr>
          <p:cNvPr id="6" name="Google Shape;381;p38"/>
          <p:cNvPicPr preferRelativeResize="0"/>
          <p:nvPr/>
        </p:nvPicPr>
        <p:blipFill>
          <a:blip r:embed="rId2">
            <a:alphaModFix/>
          </a:blip>
          <a:stretch>
            <a:fillRect/>
          </a:stretch>
        </p:blipFill>
        <p:spPr>
          <a:xfrm>
            <a:off x="5828316" y="2625710"/>
            <a:ext cx="1717628" cy="897601"/>
          </a:xfrm>
          <a:prstGeom prst="rect">
            <a:avLst/>
          </a:prstGeom>
          <a:noFill/>
          <a:ln>
            <a:noFill/>
          </a:ln>
          <a:effectLst>
            <a:glow rad="1905000">
              <a:schemeClr val="accent4">
                <a:satMod val="175000"/>
                <a:alpha val="15000"/>
              </a:schemeClr>
            </a:glow>
          </a:effectLst>
        </p:spPr>
      </p:pic>
      <p:pic>
        <p:nvPicPr>
          <p:cNvPr id="7" name="Google Shape;381;p38"/>
          <p:cNvPicPr preferRelativeResize="0"/>
          <p:nvPr/>
        </p:nvPicPr>
        <p:blipFill>
          <a:blip r:embed="rId2">
            <a:alphaModFix/>
          </a:blip>
          <a:stretch>
            <a:fillRect/>
          </a:stretch>
        </p:blipFill>
        <p:spPr>
          <a:xfrm>
            <a:off x="5946235" y="1854838"/>
            <a:ext cx="1717628" cy="897601"/>
          </a:xfrm>
          <a:prstGeom prst="rect">
            <a:avLst/>
          </a:prstGeom>
          <a:noFill/>
          <a:ln>
            <a:noFill/>
          </a:ln>
          <a:effectLst>
            <a:glow rad="1905000">
              <a:schemeClr val="accent4">
                <a:satMod val="175000"/>
                <a:alpha val="15000"/>
              </a:schemeClr>
            </a:glow>
          </a:effectLst>
        </p:spPr>
      </p:pic>
      <p:pic>
        <p:nvPicPr>
          <p:cNvPr id="8" name="Google Shape;381;p38"/>
          <p:cNvPicPr preferRelativeResize="0"/>
          <p:nvPr/>
        </p:nvPicPr>
        <p:blipFill>
          <a:blip r:embed="rId2">
            <a:alphaModFix/>
          </a:blip>
          <a:stretch>
            <a:fillRect/>
          </a:stretch>
        </p:blipFill>
        <p:spPr>
          <a:xfrm>
            <a:off x="4682235" y="1643914"/>
            <a:ext cx="1717628" cy="897601"/>
          </a:xfrm>
          <a:prstGeom prst="rect">
            <a:avLst/>
          </a:prstGeom>
          <a:noFill/>
          <a:ln>
            <a:noFill/>
          </a:ln>
          <a:effectLst>
            <a:glow rad="1905000">
              <a:schemeClr val="accent4">
                <a:satMod val="175000"/>
                <a:alpha val="15000"/>
              </a:schemeClr>
            </a:glow>
          </a:effectLst>
        </p:spPr>
      </p:pic>
      <p:pic>
        <p:nvPicPr>
          <p:cNvPr id="9" name="Google Shape;381;p38"/>
          <p:cNvPicPr preferRelativeResize="0"/>
          <p:nvPr/>
        </p:nvPicPr>
        <p:blipFill>
          <a:blip r:embed="rId2">
            <a:alphaModFix/>
          </a:blip>
          <a:stretch>
            <a:fillRect/>
          </a:stretch>
        </p:blipFill>
        <p:spPr>
          <a:xfrm>
            <a:off x="6303823" y="1176223"/>
            <a:ext cx="1717628" cy="897601"/>
          </a:xfrm>
          <a:prstGeom prst="rect">
            <a:avLst/>
          </a:prstGeom>
          <a:noFill/>
          <a:ln>
            <a:noFill/>
          </a:ln>
          <a:effectLst>
            <a:glow rad="1905000">
              <a:schemeClr val="accent4">
                <a:satMod val="175000"/>
                <a:alpha val="15000"/>
              </a:schemeClr>
            </a:glow>
          </a:effectLst>
        </p:spPr>
      </p:pic>
      <p:pic>
        <p:nvPicPr>
          <p:cNvPr id="10" name="Google Shape;381;p38"/>
          <p:cNvPicPr preferRelativeResize="0"/>
          <p:nvPr/>
        </p:nvPicPr>
        <p:blipFill>
          <a:blip r:embed="rId2">
            <a:alphaModFix/>
          </a:blip>
          <a:stretch>
            <a:fillRect/>
          </a:stretch>
        </p:blipFill>
        <p:spPr>
          <a:xfrm>
            <a:off x="7162637" y="1865805"/>
            <a:ext cx="1717628" cy="897601"/>
          </a:xfrm>
          <a:prstGeom prst="rect">
            <a:avLst/>
          </a:prstGeom>
          <a:noFill/>
          <a:ln>
            <a:noFill/>
          </a:ln>
          <a:effectLst>
            <a:glow rad="1905000">
              <a:schemeClr val="accent4">
                <a:satMod val="175000"/>
                <a:alpha val="15000"/>
              </a:schemeClr>
            </a:glow>
          </a:effectLst>
        </p:spPr>
      </p:pic>
    </p:spTree>
    <p:extLst>
      <p:ext uri="{BB962C8B-B14F-4D97-AF65-F5344CB8AC3E}">
        <p14:creationId xmlns:p14="http://schemas.microsoft.com/office/powerpoint/2010/main" val="23946835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10551"/>
            <a:ext cx="4263900" cy="412580"/>
          </a:xfrm>
        </p:spPr>
        <p:txBody>
          <a:bodyPr/>
          <a:lstStyle/>
          <a:p>
            <a:r>
              <a:rPr lang="en-US" sz="2000" dirty="0">
                <a:solidFill>
                  <a:schemeClr val="accent4"/>
                </a:solidFill>
              </a:rPr>
              <a:t> Internet of Things</a:t>
            </a:r>
          </a:p>
        </p:txBody>
      </p:sp>
      <p:sp>
        <p:nvSpPr>
          <p:cNvPr id="4" name="TextBox 3"/>
          <p:cNvSpPr txBox="1"/>
          <p:nvPr/>
        </p:nvSpPr>
        <p:spPr>
          <a:xfrm>
            <a:off x="44357" y="1043795"/>
            <a:ext cx="5546785" cy="3927229"/>
          </a:xfrm>
          <a:prstGeom prst="rect">
            <a:avLst/>
          </a:prstGeom>
          <a:noFill/>
        </p:spPr>
        <p:txBody>
          <a:bodyPr wrap="square" rtlCol="0">
            <a:spAutoFit/>
          </a:bodyPr>
          <a:lstStyle/>
          <a:p>
            <a:pPr marL="457200" lvl="0" indent="-381000">
              <a:lnSpc>
                <a:spcPct val="115000"/>
              </a:lnSpc>
              <a:spcBef>
                <a:spcPts val="600"/>
              </a:spcBef>
              <a:buClr>
                <a:srgbClr val="A458FF"/>
              </a:buClr>
              <a:buSzPts val="2400"/>
              <a:buFont typeface="Muli"/>
              <a:buChar char="⬡"/>
            </a:pPr>
            <a:r>
              <a:rPr lang="en-US" sz="1600" dirty="0">
                <a:solidFill>
                  <a:srgbClr val="FFFFFF"/>
                </a:solidFill>
                <a:latin typeface="Lexend Deca" panose="020B0604020202020204" charset="0"/>
                <a:sym typeface="Muli"/>
              </a:rPr>
              <a:t>IDC predict that spending on </a:t>
            </a:r>
            <a:r>
              <a:rPr lang="en-US" sz="1600" dirty="0" err="1">
                <a:solidFill>
                  <a:srgbClr val="FFFFFF"/>
                </a:solidFill>
                <a:latin typeface="Lexend Deca" panose="020B0604020202020204" charset="0"/>
                <a:sym typeface="Muli"/>
              </a:rPr>
              <a:t>IoT</a:t>
            </a:r>
            <a:r>
              <a:rPr lang="en-US" sz="1600" dirty="0">
                <a:solidFill>
                  <a:srgbClr val="FFFFFF"/>
                </a:solidFill>
                <a:latin typeface="Lexend Deca" panose="020B0604020202020204" charset="0"/>
                <a:sym typeface="Muli"/>
              </a:rPr>
              <a:t> will reach nearly $1.4 trillion in 2021. This coincides with companies continuing to invest in </a:t>
            </a:r>
            <a:r>
              <a:rPr lang="en-US" sz="1600" dirty="0" err="1">
                <a:solidFill>
                  <a:srgbClr val="FFFFFF"/>
                </a:solidFill>
                <a:latin typeface="Lexend Deca" panose="020B0604020202020204" charset="0"/>
                <a:sym typeface="Muli"/>
              </a:rPr>
              <a:t>IoT</a:t>
            </a:r>
            <a:r>
              <a:rPr lang="en-US" sz="1600" dirty="0">
                <a:solidFill>
                  <a:srgbClr val="FFFFFF"/>
                </a:solidFill>
                <a:latin typeface="Lexend Deca" panose="020B0604020202020204" charset="0"/>
                <a:sym typeface="Muli"/>
              </a:rPr>
              <a:t> hardware, software, services, and </a:t>
            </a:r>
            <a:r>
              <a:rPr lang="en-US" sz="1600" dirty="0" smtClean="0">
                <a:solidFill>
                  <a:srgbClr val="FFFFFF"/>
                </a:solidFill>
                <a:latin typeface="Lexend Deca" panose="020B0604020202020204" charset="0"/>
                <a:sym typeface="Muli"/>
              </a:rPr>
              <a:t>connectivity</a:t>
            </a:r>
            <a:endParaRPr lang="en-US" sz="1600" dirty="0">
              <a:solidFill>
                <a:srgbClr val="FFFFFF"/>
              </a:solidFill>
              <a:latin typeface="Lexend Deca" panose="020B0604020202020204" charset="0"/>
              <a:sym typeface="Muli"/>
            </a:endParaRPr>
          </a:p>
          <a:p>
            <a:pPr marL="457200" lvl="0" indent="-381000">
              <a:lnSpc>
                <a:spcPct val="115000"/>
              </a:lnSpc>
              <a:spcBef>
                <a:spcPts val="600"/>
              </a:spcBef>
              <a:buClr>
                <a:srgbClr val="A458FF"/>
              </a:buClr>
              <a:buSzPts val="2400"/>
              <a:buFont typeface="Muli"/>
              <a:buChar char="⬡"/>
            </a:pPr>
            <a:r>
              <a:rPr lang="en-US" sz="1600" dirty="0">
                <a:solidFill>
                  <a:srgbClr val="FFFFFF"/>
                </a:solidFill>
                <a:latin typeface="Lexend Deca" panose="020B0604020202020204" charset="0"/>
                <a:sym typeface="Muli"/>
              </a:rPr>
              <a:t>Cisco estimates 50 B devices are now connected to </a:t>
            </a:r>
            <a:r>
              <a:rPr lang="en-US" sz="1600" dirty="0" err="1" smtClean="0">
                <a:solidFill>
                  <a:srgbClr val="FFFFFF"/>
                </a:solidFill>
                <a:latin typeface="Lexend Deca" panose="020B0604020202020204" charset="0"/>
                <a:sym typeface="Muli"/>
              </a:rPr>
              <a:t>IoT</a:t>
            </a:r>
            <a:endParaRPr lang="en-US" sz="1600" dirty="0">
              <a:solidFill>
                <a:srgbClr val="FFFFFF"/>
              </a:solidFill>
              <a:latin typeface="Lexend Deca" panose="020B0604020202020204" charset="0"/>
              <a:sym typeface="Muli"/>
            </a:endParaRPr>
          </a:p>
          <a:p>
            <a:pPr marL="457200" lvl="0" indent="-381000">
              <a:lnSpc>
                <a:spcPct val="115000"/>
              </a:lnSpc>
              <a:spcBef>
                <a:spcPts val="600"/>
              </a:spcBef>
              <a:buClr>
                <a:srgbClr val="A458FF"/>
              </a:buClr>
              <a:buSzPts val="2400"/>
              <a:buFont typeface="Muli"/>
              <a:buChar char="⬡"/>
            </a:pPr>
            <a:r>
              <a:rPr lang="en-US" sz="1600" dirty="0">
                <a:solidFill>
                  <a:srgbClr val="FFFFFF"/>
                </a:solidFill>
                <a:latin typeface="Lexend Deca" panose="020B0604020202020204" charset="0"/>
                <a:sym typeface="Muli"/>
              </a:rPr>
              <a:t>Dr. </a:t>
            </a:r>
            <a:r>
              <a:rPr lang="en-US" sz="1600" dirty="0" err="1">
                <a:solidFill>
                  <a:srgbClr val="FFFFFF"/>
                </a:solidFill>
                <a:latin typeface="Lexend Deca" panose="020B0604020202020204" charset="0"/>
                <a:sym typeface="Muli"/>
              </a:rPr>
              <a:t>Janusz</a:t>
            </a:r>
            <a:r>
              <a:rPr lang="en-US" sz="1600" dirty="0">
                <a:solidFill>
                  <a:srgbClr val="FFFFFF"/>
                </a:solidFill>
                <a:latin typeface="Lexend Deca" panose="020B0604020202020204" charset="0"/>
                <a:sym typeface="Muli"/>
              </a:rPr>
              <a:t> </a:t>
            </a:r>
            <a:r>
              <a:rPr lang="en-US" sz="1600" dirty="0" err="1">
                <a:solidFill>
                  <a:srgbClr val="FFFFFF"/>
                </a:solidFill>
                <a:latin typeface="Lexend Deca" panose="020B0604020202020204" charset="0"/>
                <a:sym typeface="Muli"/>
              </a:rPr>
              <a:t>Bryzek</a:t>
            </a:r>
            <a:r>
              <a:rPr lang="en-US" sz="1600" dirty="0">
                <a:solidFill>
                  <a:srgbClr val="FFFFFF"/>
                </a:solidFill>
                <a:latin typeface="Lexend Deca" panose="020B0604020202020204" charset="0"/>
                <a:sym typeface="Muli"/>
              </a:rPr>
              <a:t>, vice president of MEMS and Sensing Solutions at Fairchild Semiconductor, predicts there will be </a:t>
            </a:r>
            <a:r>
              <a:rPr lang="en-US" sz="1600" dirty="0">
                <a:solidFill>
                  <a:srgbClr val="FFFFFF"/>
                </a:solidFill>
                <a:latin typeface="Lexend Deca" panose="020B0604020202020204" charset="0"/>
                <a:sym typeface="Muli"/>
                <a:hlinkClick r:id="rId2"/>
              </a:rPr>
              <a:t>45 trillion networked sensors 20 years from now. </a:t>
            </a:r>
            <a:r>
              <a:rPr lang="en-US" sz="1600" dirty="0">
                <a:solidFill>
                  <a:srgbClr val="FFFFFF"/>
                </a:solidFill>
                <a:latin typeface="Lexend Deca" panose="020B0604020202020204" charset="0"/>
                <a:sym typeface="Muli"/>
              </a:rPr>
              <a:t>This will be driven by smart systems, including </a:t>
            </a:r>
            <a:r>
              <a:rPr lang="en-US" sz="1600" dirty="0" err="1">
                <a:solidFill>
                  <a:srgbClr val="FFFFFF"/>
                </a:solidFill>
                <a:latin typeface="Lexend Deca" panose="020B0604020202020204" charset="0"/>
                <a:sym typeface="Muli"/>
              </a:rPr>
              <a:t>IoT</a:t>
            </a:r>
            <a:r>
              <a:rPr lang="en-US" sz="1600" dirty="0">
                <a:solidFill>
                  <a:srgbClr val="FFFFFF"/>
                </a:solidFill>
                <a:latin typeface="Lexend Deca" panose="020B0604020202020204" charset="0"/>
                <a:sym typeface="Muli"/>
              </a:rPr>
              <a:t>, mobile and wearable market growth, digital health, context computing, and artificial intelligence </a:t>
            </a:r>
            <a:r>
              <a:rPr lang="en-US" sz="1600" dirty="0" smtClean="0">
                <a:solidFill>
                  <a:srgbClr val="FFFFFF"/>
                </a:solidFill>
                <a:latin typeface="Lexend Deca" panose="020B0604020202020204" charset="0"/>
                <a:sym typeface="Muli"/>
              </a:rPr>
              <a:t>(AI)</a:t>
            </a:r>
          </a:p>
        </p:txBody>
      </p:sp>
      <p:pic>
        <p:nvPicPr>
          <p:cNvPr id="8" name="Picture 7"/>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49700" y="41975"/>
            <a:ext cx="3197802" cy="3257821"/>
          </a:xfrm>
          <a:prstGeom prst="rect">
            <a:avLst/>
          </a:prstGeom>
        </p:spPr>
      </p:pic>
      <p:sp>
        <p:nvSpPr>
          <p:cNvPr id="10" name="TextBox 9"/>
          <p:cNvSpPr txBox="1"/>
          <p:nvPr/>
        </p:nvSpPr>
        <p:spPr>
          <a:xfrm>
            <a:off x="6470963" y="2706395"/>
            <a:ext cx="1318690" cy="707886"/>
          </a:xfrm>
          <a:prstGeom prst="rect">
            <a:avLst/>
          </a:prstGeom>
          <a:noFill/>
          <a:effectLst>
            <a:glow rad="228600">
              <a:schemeClr val="accent4">
                <a:satMod val="175000"/>
                <a:alpha val="40000"/>
              </a:schemeClr>
            </a:glow>
          </a:effectLst>
        </p:spPr>
        <p:txBody>
          <a:bodyPr wrap="square" rtlCol="0">
            <a:spAutoFit/>
            <a:scene3d>
              <a:camera prst="orthographicFront"/>
              <a:lightRig rig="soft" dir="t">
                <a:rot lat="0" lon="0" rev="15600000"/>
              </a:lightRig>
            </a:scene3d>
            <a:sp3d extrusionH="57150" prstMaterial="softEdge">
              <a:bevelT w="25400" h="38100"/>
            </a:sp3d>
          </a:bodyPr>
          <a:lstStyle/>
          <a:p>
            <a:r>
              <a:rPr lang="en-US" sz="4000" b="1" dirty="0" smtClean="0">
                <a:ln/>
                <a:solidFill>
                  <a:schemeClr val="bg1"/>
                </a:solidFill>
                <a:effectLst>
                  <a:glow rad="228600">
                    <a:schemeClr val="accent4">
                      <a:satMod val="175000"/>
                      <a:alpha val="40000"/>
                    </a:schemeClr>
                  </a:glow>
                </a:effectLst>
              </a:rPr>
              <a:t>IOT</a:t>
            </a:r>
            <a:endParaRPr lang="en-US" sz="4000" b="1" dirty="0">
              <a:ln/>
              <a:solidFill>
                <a:schemeClr val="bg1"/>
              </a:solidFill>
              <a:effectLst>
                <a:glow rad="228600">
                  <a:schemeClr val="accent4">
                    <a:satMod val="175000"/>
                    <a:alpha val="40000"/>
                  </a:schemeClr>
                </a:glow>
              </a:effectLst>
            </a:endParaRPr>
          </a:p>
        </p:txBody>
      </p:sp>
    </p:spTree>
    <p:extLst>
      <p:ext uri="{BB962C8B-B14F-4D97-AF65-F5344CB8AC3E}">
        <p14:creationId xmlns:p14="http://schemas.microsoft.com/office/powerpoint/2010/main" val="35084161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pic>
        <p:nvPicPr>
          <p:cNvPr id="16" name="Picture 15">
            <a:extLst>
              <a:ext uri="{FF2B5EF4-FFF2-40B4-BE49-F238E27FC236}">
                <a16:creationId xmlns:a16="http://schemas.microsoft.com/office/drawing/2014/main" id="{0EC6A771-CC46-40EC-837D-A4C389813D18}"/>
              </a:ext>
            </a:extLst>
          </p:cNvPr>
          <p:cNvPicPr>
            <a:picLocks noChangeAspect="1"/>
          </p:cNvPicPr>
          <p:nvPr/>
        </p:nvPicPr>
        <p:blipFill rotWithShape="1">
          <a:blip r:embed="rId3">
            <a:extLst>
              <a:ext uri="{28A0092B-C50C-407E-A947-70E740481C1C}">
                <a14:useLocalDpi xmlns:a14="http://schemas.microsoft.com/office/drawing/2010/main" val="0"/>
              </a:ext>
            </a:extLst>
          </a:blip>
          <a:srcRect l="6787" t="1066" r="6503" b="2564"/>
          <a:stretch/>
        </p:blipFill>
        <p:spPr>
          <a:xfrm>
            <a:off x="4610746" y="1844298"/>
            <a:ext cx="4324027" cy="2805194"/>
          </a:xfrm>
          <a:prstGeom prst="rect">
            <a:avLst/>
          </a:prstGeom>
        </p:spPr>
      </p:pic>
      <p:grpSp>
        <p:nvGrpSpPr>
          <p:cNvPr id="340" name="Google Shape;340;p34"/>
          <p:cNvGrpSpPr/>
          <p:nvPr/>
        </p:nvGrpSpPr>
        <p:grpSpPr>
          <a:xfrm>
            <a:off x="4444606" y="1777343"/>
            <a:ext cx="4605540" cy="3266547"/>
            <a:chOff x="1177451" y="241631"/>
            <a:chExt cx="5209701" cy="3626353"/>
          </a:xfrm>
        </p:grpSpPr>
        <p:sp>
          <p:nvSpPr>
            <p:cNvPr id="341" name="Google Shape;341;p34"/>
            <p:cNvSpPr/>
            <p:nvPr/>
          </p:nvSpPr>
          <p:spPr>
            <a:xfrm>
              <a:off x="1225547" y="241631"/>
              <a:ext cx="5161605"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gradFill>
              <a:gsLst>
                <a:gs pos="0">
                  <a:schemeClr val="accent1"/>
                </a:gs>
                <a:gs pos="100000">
                  <a:schemeClr val="dk1"/>
                </a:gs>
              </a:gsLst>
              <a:lin ang="16200038"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2" name="Google Shape;342;p34"/>
            <p:cNvSpPr/>
            <p:nvPr/>
          </p:nvSpPr>
          <p:spPr>
            <a:xfrm>
              <a:off x="1177451" y="3763230"/>
              <a:ext cx="5209701" cy="104754"/>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3" name="Google Shape;343;p34"/>
            <p:cNvSpPr/>
            <p:nvPr/>
          </p:nvSpPr>
          <p:spPr>
            <a:xfrm>
              <a:off x="1218886" y="3687086"/>
              <a:ext cx="5168265" cy="76144"/>
            </a:xfrm>
            <a:custGeom>
              <a:avLst/>
              <a:gdLst/>
              <a:ahLst/>
              <a:cxnLst/>
              <a:rect l="l" t="t" r="r" b="b"/>
              <a:pathLst>
                <a:path w="6172200" h="76142" extrusionOk="0">
                  <a:moveTo>
                    <a:pt x="0" y="76143"/>
                  </a:moveTo>
                  <a:lnTo>
                    <a:pt x="6172200" y="76143"/>
                  </a:lnTo>
                  <a:lnTo>
                    <a:pt x="6172200" y="0"/>
                  </a:lnTo>
                  <a:lnTo>
                    <a:pt x="0" y="0"/>
                  </a:lnTo>
                  <a:close/>
                </a:path>
              </a:pathLst>
            </a:custGeom>
            <a:solidFill>
              <a:srgbClr val="143F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4" name="Google Shape;344;p34"/>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099" y="235682"/>
            <a:ext cx="4225051" cy="2864999"/>
          </a:xfrm>
          <a:prstGeom prst="rect">
            <a:avLst/>
          </a:prstGeom>
        </p:spPr>
      </p:pic>
      <p:sp>
        <p:nvSpPr>
          <p:cNvPr id="338" name="Google Shape;338;p3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32</a:t>
            </a:fld>
            <a:endParaRPr/>
          </a:p>
        </p:txBody>
      </p:sp>
      <p:grpSp>
        <p:nvGrpSpPr>
          <p:cNvPr id="11" name="Google Shape;340;p34"/>
          <p:cNvGrpSpPr/>
          <p:nvPr/>
        </p:nvGrpSpPr>
        <p:grpSpPr>
          <a:xfrm>
            <a:off x="23541" y="148411"/>
            <a:ext cx="4605540" cy="3266547"/>
            <a:chOff x="1177451" y="241631"/>
            <a:chExt cx="5209701" cy="3626353"/>
          </a:xfrm>
        </p:grpSpPr>
        <p:sp>
          <p:nvSpPr>
            <p:cNvPr id="12" name="Google Shape;341;p34"/>
            <p:cNvSpPr/>
            <p:nvPr/>
          </p:nvSpPr>
          <p:spPr>
            <a:xfrm>
              <a:off x="1225547" y="241631"/>
              <a:ext cx="5161605" cy="3454973"/>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gradFill>
              <a:gsLst>
                <a:gs pos="0">
                  <a:schemeClr val="accent1"/>
                </a:gs>
                <a:gs pos="100000">
                  <a:schemeClr val="dk1"/>
                </a:gs>
              </a:gsLst>
              <a:lin ang="16200038"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342;p34"/>
            <p:cNvSpPr/>
            <p:nvPr/>
          </p:nvSpPr>
          <p:spPr>
            <a:xfrm>
              <a:off x="1177451" y="3763230"/>
              <a:ext cx="5209701" cy="104754"/>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343;p34"/>
            <p:cNvSpPr/>
            <p:nvPr/>
          </p:nvSpPr>
          <p:spPr>
            <a:xfrm>
              <a:off x="1218886" y="3687086"/>
              <a:ext cx="5168265" cy="76144"/>
            </a:xfrm>
            <a:custGeom>
              <a:avLst/>
              <a:gdLst/>
              <a:ahLst/>
              <a:cxnLst/>
              <a:rect l="l" t="t" r="r" b="b"/>
              <a:pathLst>
                <a:path w="6172200" h="76142" extrusionOk="0">
                  <a:moveTo>
                    <a:pt x="0" y="76143"/>
                  </a:moveTo>
                  <a:lnTo>
                    <a:pt x="6172200" y="76143"/>
                  </a:lnTo>
                  <a:lnTo>
                    <a:pt x="6172200" y="0"/>
                  </a:lnTo>
                  <a:lnTo>
                    <a:pt x="0" y="0"/>
                  </a:lnTo>
                  <a:close/>
                </a:path>
              </a:pathLst>
            </a:custGeom>
            <a:solidFill>
              <a:srgbClr val="143F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344;p34"/>
            <p:cNvSpPr/>
            <p:nvPr/>
          </p:nvSpPr>
          <p:spPr>
            <a:xfrm>
              <a:off x="3806350" y="3687086"/>
              <a:ext cx="903922" cy="47589"/>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3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33</a:t>
            </a:fld>
            <a:endParaRPr/>
          </a:p>
        </p:txBody>
      </p:sp>
      <p:sp>
        <p:nvSpPr>
          <p:cNvPr id="351" name="Google Shape;351;p35"/>
          <p:cNvSpPr txBox="1">
            <a:spLocks noGrp="1"/>
          </p:cNvSpPr>
          <p:nvPr>
            <p:ph type="ctrTitle" idx="4294967295"/>
          </p:nvPr>
        </p:nvSpPr>
        <p:spPr>
          <a:xfrm>
            <a:off x="685800" y="1341750"/>
            <a:ext cx="3617400" cy="928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sz="7200" dirty="0"/>
              <a:t>Thanks!</a:t>
            </a:r>
            <a:endParaRPr sz="7200" dirty="0"/>
          </a:p>
        </p:txBody>
      </p:sp>
      <p:sp>
        <p:nvSpPr>
          <p:cNvPr id="352" name="Google Shape;352;p35"/>
          <p:cNvSpPr txBox="1">
            <a:spLocks noGrp="1"/>
          </p:cNvSpPr>
          <p:nvPr>
            <p:ph type="subTitle" idx="4294967295"/>
          </p:nvPr>
        </p:nvSpPr>
        <p:spPr>
          <a:xfrm>
            <a:off x="685800" y="2302047"/>
            <a:ext cx="3617400" cy="2548922"/>
          </a:xfrm>
          <a:prstGeom prst="rect">
            <a:avLst/>
          </a:prstGeom>
        </p:spPr>
        <p:txBody>
          <a:bodyPr spcFirstLastPara="1" wrap="square" lIns="0" tIns="0" rIns="0" bIns="0" anchor="t" anchorCtr="0">
            <a:noAutofit/>
          </a:bodyPr>
          <a:lstStyle/>
          <a:p>
            <a:pPr marL="0" lvl="0" indent="0" algn="l" rtl="0">
              <a:spcBef>
                <a:spcPts val="600"/>
              </a:spcBef>
              <a:spcAft>
                <a:spcPts val="0"/>
              </a:spcAft>
              <a:buNone/>
            </a:pPr>
            <a:r>
              <a:rPr lang="en" sz="1800" b="1" dirty="0">
                <a:latin typeface="Lexend Deca" panose="020B0604020202020204" charset="0"/>
                <a:sym typeface="Muli"/>
              </a:rPr>
              <a:t>Any questions</a:t>
            </a:r>
            <a:r>
              <a:rPr lang="en" sz="1800" b="1" dirty="0" smtClean="0">
                <a:latin typeface="Lexend Deca" panose="020B0604020202020204" charset="0"/>
                <a:sym typeface="Muli"/>
              </a:rPr>
              <a:t>?</a:t>
            </a:r>
          </a:p>
          <a:p>
            <a:pPr marL="0" lvl="0" indent="0" algn="l" rtl="0">
              <a:spcBef>
                <a:spcPts val="600"/>
              </a:spcBef>
              <a:spcAft>
                <a:spcPts val="0"/>
              </a:spcAft>
              <a:buNone/>
            </a:pPr>
            <a:endParaRPr lang="en-US" sz="1800" b="1" dirty="0" smtClean="0">
              <a:latin typeface="Lexend Deca" panose="020B0604020202020204" charset="0"/>
              <a:sym typeface="Muli"/>
            </a:endParaRPr>
          </a:p>
          <a:p>
            <a:pPr marL="0" lvl="0" indent="0" algn="l" rtl="0">
              <a:spcBef>
                <a:spcPts val="600"/>
              </a:spcBef>
              <a:spcAft>
                <a:spcPts val="0"/>
              </a:spcAft>
              <a:buNone/>
            </a:pPr>
            <a:r>
              <a:rPr lang="en" sz="1800" dirty="0" smtClean="0">
                <a:latin typeface="Lexend Deca" panose="020B0604020202020204" charset="0"/>
              </a:rPr>
              <a:t>You </a:t>
            </a:r>
            <a:r>
              <a:rPr lang="en" sz="1800" dirty="0">
                <a:latin typeface="Lexend Deca" panose="020B0604020202020204" charset="0"/>
              </a:rPr>
              <a:t>can find me at:</a:t>
            </a:r>
            <a:endParaRPr sz="1800" dirty="0">
              <a:latin typeface="Lexend Deca" panose="020B0604020202020204" charset="0"/>
            </a:endParaRPr>
          </a:p>
          <a:p>
            <a:r>
              <a:rPr lang="en" sz="1800" dirty="0" smtClean="0">
                <a:solidFill>
                  <a:schemeClr val="accent4"/>
                </a:solidFill>
                <a:latin typeface="Lexend Deca" panose="020B0604020202020204" charset="0"/>
              </a:rPr>
              <a:t>Twitter: </a:t>
            </a:r>
            <a:r>
              <a:rPr lang="en-US" sz="1800" dirty="0" smtClean="0">
                <a:latin typeface="Lexend Deca" panose="020B0604020202020204" charset="0"/>
              </a:rPr>
              <a:t>@</a:t>
            </a:r>
            <a:r>
              <a:rPr lang="en-US" sz="1800" dirty="0" err="1" smtClean="0">
                <a:latin typeface="Lexend Deca" panose="020B0604020202020204" charset="0"/>
              </a:rPr>
              <a:t>ChuckDBrooks</a:t>
            </a:r>
            <a:endParaRPr lang="en-US" sz="1800" dirty="0">
              <a:latin typeface="Lexend Deca" panose="020B0604020202020204" charset="0"/>
            </a:endParaRPr>
          </a:p>
          <a:p>
            <a:r>
              <a:rPr lang="en-US" sz="1800" dirty="0" err="1" smtClean="0">
                <a:solidFill>
                  <a:schemeClr val="accent4"/>
                </a:solidFill>
                <a:latin typeface="Lexend Deca" panose="020B0604020202020204" charset="0"/>
              </a:rPr>
              <a:t>Linkedin</a:t>
            </a:r>
            <a:r>
              <a:rPr lang="en-US" sz="1800" dirty="0">
                <a:solidFill>
                  <a:schemeClr val="accent4"/>
                </a:solidFill>
                <a:latin typeface="Lexend Deca" panose="020B0604020202020204" charset="0"/>
              </a:rPr>
              <a:t>: </a:t>
            </a:r>
            <a:r>
              <a:rPr lang="en-US" sz="1800" dirty="0">
                <a:solidFill>
                  <a:schemeClr val="bg1"/>
                </a:solidFill>
                <a:latin typeface="Lexend Deca" panose="020B0604020202020204" charset="0"/>
              </a:rPr>
              <a:t>Chuck Brooks</a:t>
            </a:r>
          </a:p>
          <a:p>
            <a:pPr marL="114300" indent="0">
              <a:buNone/>
            </a:pPr>
            <a:endParaRPr sz="1400" dirty="0">
              <a:solidFill>
                <a:schemeClr val="accent4"/>
              </a:solidFill>
              <a:latin typeface="Lexend Deca" panose="020B0604020202020204" charset="0"/>
            </a:endParaRPr>
          </a:p>
        </p:txBody>
      </p:sp>
      <p:pic>
        <p:nvPicPr>
          <p:cNvPr id="353" name="Google Shape;353;p35"/>
          <p:cNvPicPr preferRelativeResize="0"/>
          <p:nvPr/>
        </p:nvPicPr>
        <p:blipFill>
          <a:blip r:embed="rId3">
            <a:alphaModFix/>
          </a:blip>
          <a:stretch>
            <a:fillRect/>
          </a:stretch>
        </p:blipFill>
        <p:spPr>
          <a:xfrm>
            <a:off x="3924900" y="2681025"/>
            <a:ext cx="3171324" cy="1889775"/>
          </a:xfrm>
          <a:prstGeom prst="rect">
            <a:avLst/>
          </a:prstGeom>
          <a:noFill/>
          <a:ln>
            <a:noFill/>
          </a:ln>
        </p:spPr>
      </p:pic>
      <p:pic>
        <p:nvPicPr>
          <p:cNvPr id="354" name="Google Shape;354;p35"/>
          <p:cNvPicPr preferRelativeResize="0"/>
          <p:nvPr/>
        </p:nvPicPr>
        <p:blipFill>
          <a:blip r:embed="rId4">
            <a:alphaModFix/>
          </a:blip>
          <a:stretch>
            <a:fillRect/>
          </a:stretch>
        </p:blipFill>
        <p:spPr>
          <a:xfrm>
            <a:off x="5160014" y="1914980"/>
            <a:ext cx="548700" cy="1597701"/>
          </a:xfrm>
          <a:prstGeom prst="rect">
            <a:avLst/>
          </a:prstGeom>
          <a:noFill/>
          <a:ln>
            <a:noFill/>
          </a:ln>
        </p:spPr>
      </p:pic>
      <p:pic>
        <p:nvPicPr>
          <p:cNvPr id="355" name="Google Shape;355;p35"/>
          <p:cNvPicPr preferRelativeResize="0"/>
          <p:nvPr/>
        </p:nvPicPr>
        <p:blipFill>
          <a:blip r:embed="rId5">
            <a:alphaModFix/>
          </a:blip>
          <a:stretch>
            <a:fillRect/>
          </a:stretch>
        </p:blipFill>
        <p:spPr>
          <a:xfrm>
            <a:off x="4946909" y="581600"/>
            <a:ext cx="1279700" cy="1498275"/>
          </a:xfrm>
          <a:prstGeom prst="rect">
            <a:avLst/>
          </a:prstGeom>
          <a:noFill/>
          <a:ln>
            <a:noFill/>
          </a:ln>
        </p:spPr>
      </p:pic>
      <p:sp>
        <p:nvSpPr>
          <p:cNvPr id="2" name="Rectangle 1"/>
          <p:cNvSpPr>
            <a:spLocks noChangeArrowheads="1"/>
          </p:cNvSpPr>
          <p:nvPr/>
        </p:nvSpPr>
        <p:spPr bwMode="auto">
          <a:xfrm>
            <a:off x="0" y="-276999"/>
            <a:ext cx="65"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smtClean="0">
                <a:ln>
                  <a:noFill/>
                </a:ln>
                <a:solidFill>
                  <a:schemeClr val="tx1"/>
                </a:solidFill>
                <a:effectLst/>
              </a:rPr>
              <a:t/>
            </a:r>
            <a:br>
              <a:rPr kumimoji="0" lang="en-US" altLang="en-US" sz="1800" b="0" i="0" u="none" strike="noStrike" cap="none" normalizeH="0" baseline="0" dirty="0" smtClean="0">
                <a:ln>
                  <a:noFill/>
                </a:ln>
                <a:solidFill>
                  <a:schemeClr val="tx1"/>
                </a:solidFill>
                <a:effectLst/>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 name="Rectangle 2"/>
          <p:cNvSpPr>
            <a:spLocks noChangeArrowheads="1"/>
          </p:cNvSpPr>
          <p:nvPr/>
        </p:nvSpPr>
        <p:spPr bwMode="auto">
          <a:xfrm>
            <a:off x="152400" y="-124599"/>
            <a:ext cx="65"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smtClean="0">
                <a:ln>
                  <a:noFill/>
                </a:ln>
                <a:solidFill>
                  <a:schemeClr val="tx1"/>
                </a:solidFill>
                <a:effectLst/>
              </a:rPr>
              <a:t/>
            </a:r>
            <a:br>
              <a:rPr kumimoji="0" lang="en-US" altLang="en-US" sz="1800" b="0" i="0" u="none" strike="noStrike" cap="none" normalizeH="0" baseline="0" dirty="0" smtClean="0">
                <a:ln>
                  <a:noFill/>
                </a:ln>
                <a:solidFill>
                  <a:schemeClr val="tx1"/>
                </a:solidFill>
                <a:effectLst/>
              </a:rPr>
            </a:b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txBox="1">
            <a:spLocks noGrp="1"/>
          </p:cNvSpPr>
          <p:nvPr>
            <p:ph type="ctrTitle"/>
          </p:nvPr>
        </p:nvSpPr>
        <p:spPr>
          <a:xfrm>
            <a:off x="685800" y="1659550"/>
            <a:ext cx="4263900" cy="1159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 dirty="0"/>
              <a:t>1.</a:t>
            </a:r>
            <a:endParaRPr dirty="0"/>
          </a:p>
          <a:p>
            <a:pPr>
              <a:spcBef>
                <a:spcPct val="0"/>
              </a:spcBef>
              <a:spcAft>
                <a:spcPts val="600"/>
              </a:spcAft>
            </a:pPr>
            <a:r>
              <a:rPr lang="en-US" sz="3200" kern="1200" dirty="0"/>
              <a:t>GLOBAL CYBERSECURITY TRENDS</a:t>
            </a:r>
          </a:p>
        </p:txBody>
      </p:sp>
      <p:pic>
        <p:nvPicPr>
          <p:cNvPr id="96" name="Google Shape;96;p17"/>
          <p:cNvPicPr preferRelativeResize="0"/>
          <p:nvPr/>
        </p:nvPicPr>
        <p:blipFill>
          <a:blip r:embed="rId3">
            <a:alphaModFix/>
          </a:blip>
          <a:stretch>
            <a:fillRect/>
          </a:stretch>
        </p:blipFill>
        <p:spPr>
          <a:xfrm>
            <a:off x="5722705" y="2045304"/>
            <a:ext cx="2219340" cy="1159800"/>
          </a:xfrm>
          <a:prstGeom prst="rect">
            <a:avLst/>
          </a:prstGeom>
          <a:noFill/>
          <a:ln>
            <a:noFill/>
          </a:ln>
        </p:spPr>
      </p:pic>
      <p:pic>
        <p:nvPicPr>
          <p:cNvPr id="7" name="Google Shape;387;p38"/>
          <p:cNvPicPr preferRelativeResize="0"/>
          <p:nvPr/>
        </p:nvPicPr>
        <p:blipFill>
          <a:blip r:embed="rId4">
            <a:alphaModFix/>
          </a:blip>
          <a:stretch>
            <a:fillRect/>
          </a:stretch>
        </p:blipFill>
        <p:spPr>
          <a:xfrm>
            <a:off x="5585710" y="2460527"/>
            <a:ext cx="831110" cy="911453"/>
          </a:xfrm>
          <a:prstGeom prst="rect">
            <a:avLst/>
          </a:prstGeom>
          <a:noFill/>
          <a:ln>
            <a:noFill/>
          </a:ln>
        </p:spPr>
      </p:pic>
      <p:sp>
        <p:nvSpPr>
          <p:cNvPr id="8" name="Google Shape;595;p39"/>
          <p:cNvSpPr/>
          <p:nvPr/>
        </p:nvSpPr>
        <p:spPr>
          <a:xfrm>
            <a:off x="6460295" y="1593429"/>
            <a:ext cx="744160" cy="744120"/>
          </a:xfrm>
          <a:custGeom>
            <a:avLst/>
            <a:gdLst/>
            <a:ahLst/>
            <a:cxnLst/>
            <a:rect l="l" t="t" r="r" b="b"/>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chemeClr val="bg1">
              <a:alpha val="97000"/>
            </a:schemeClr>
          </a:solidFill>
          <a:ln>
            <a:noFill/>
          </a:ln>
          <a:effectLst>
            <a:glow rad="241300">
              <a:schemeClr val="accent4">
                <a:alpha val="40000"/>
              </a:schemeClr>
            </a:glow>
            <a:softEdge rad="0"/>
          </a:effectLst>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4" name="Google Shape;104;p18"/>
          <p:cNvSpPr txBox="1">
            <a:spLocks noGrp="1"/>
          </p:cNvSpPr>
          <p:nvPr>
            <p:ph type="body" idx="1"/>
          </p:nvPr>
        </p:nvSpPr>
        <p:spPr>
          <a:xfrm>
            <a:off x="631371" y="112689"/>
            <a:ext cx="7503886" cy="3450875"/>
          </a:xfrm>
          <a:prstGeom prst="rect">
            <a:avLst/>
          </a:prstGeom>
        </p:spPr>
        <p:txBody>
          <a:bodyPr spcFirstLastPara="1" wrap="square" lIns="0" tIns="0" rIns="0" bIns="0" anchor="t" anchorCtr="0">
            <a:noAutofit/>
          </a:bodyPr>
          <a:lstStyle/>
          <a:p>
            <a:pPr marL="285750" indent="-285750">
              <a:lnSpc>
                <a:spcPct val="110000"/>
              </a:lnSpc>
              <a:spcBef>
                <a:spcPct val="20000"/>
              </a:spcBef>
              <a:buFont typeface="Arial"/>
              <a:buChar char="•"/>
            </a:pPr>
            <a:r>
              <a:rPr lang="en-US" sz="1600" dirty="0">
                <a:latin typeface="Lexend Deca" panose="020B0604020202020204" charset="0"/>
              </a:rPr>
              <a:t>Worldwide spending on cybersecurity is forecasted to reach $133.7 billion in 2022. (Gartner). </a:t>
            </a:r>
          </a:p>
          <a:p>
            <a:pPr marL="285750" indent="-285750">
              <a:lnSpc>
                <a:spcPct val="110000"/>
              </a:lnSpc>
              <a:spcBef>
                <a:spcPct val="20000"/>
              </a:spcBef>
              <a:buFont typeface="Arial"/>
              <a:buChar char="•"/>
            </a:pPr>
            <a:endParaRPr lang="en-US" sz="1600" dirty="0">
              <a:latin typeface="Lexend Deca" panose="020B0604020202020204" charset="0"/>
            </a:endParaRPr>
          </a:p>
          <a:p>
            <a:pPr marL="285750" indent="-285750">
              <a:lnSpc>
                <a:spcPct val="110000"/>
              </a:lnSpc>
              <a:spcBef>
                <a:spcPct val="20000"/>
              </a:spcBef>
              <a:buFont typeface="Arial"/>
              <a:buChar char="•"/>
            </a:pPr>
            <a:r>
              <a:rPr lang="en-US" sz="1600" dirty="0">
                <a:latin typeface="Lexend Deca" panose="020B0604020202020204" charset="0"/>
              </a:rPr>
              <a:t>Security investments continue to be driven by persistent threats, policy remedies, workforce shortages, and technological innovation inside and outside security areas. </a:t>
            </a:r>
          </a:p>
          <a:p>
            <a:pPr marL="76200" indent="0">
              <a:lnSpc>
                <a:spcPct val="110000"/>
              </a:lnSpc>
              <a:spcBef>
                <a:spcPct val="20000"/>
              </a:spcBef>
              <a:buNone/>
            </a:pPr>
            <a:endParaRPr lang="en-US" sz="1600" dirty="0">
              <a:latin typeface="Lexend Deca" panose="020B0604020202020204" charset="0"/>
            </a:endParaRPr>
          </a:p>
          <a:p>
            <a:pPr marL="285750" indent="-285750">
              <a:lnSpc>
                <a:spcPct val="110000"/>
              </a:lnSpc>
              <a:spcBef>
                <a:spcPct val="20000"/>
              </a:spcBef>
              <a:buFont typeface="Arial"/>
              <a:buChar char="•"/>
            </a:pPr>
            <a:r>
              <a:rPr lang="en-US" sz="1600" dirty="0">
                <a:latin typeface="Lexend Deca" panose="020B0604020202020204" charset="0"/>
                <a:cs typeface="Calibri" panose="020F0502020204030204" pitchFamily="34" charset="0"/>
              </a:rPr>
              <a:t>Threat actors, especially state-sponsored, and criminal enterprises will take advantage of the expanding cyber-attack surface by using their resources to employ more sophisticated means for discovering target vulnerabilities, automating their phishing attacks, and finding new deceptive paths for infiltrating malware</a:t>
            </a:r>
            <a:endParaRPr lang="en-US" sz="1600" dirty="0">
              <a:latin typeface="Lexend Deca" panose="020B0604020202020204" charset="0"/>
            </a:endParaRPr>
          </a:p>
          <a:p>
            <a:pPr>
              <a:lnSpc>
                <a:spcPct val="110000"/>
              </a:lnSpc>
              <a:spcBef>
                <a:spcPct val="20000"/>
              </a:spcBef>
            </a:pPr>
            <a:endParaRPr lang="en-US" sz="1600" dirty="0">
              <a:highlight>
                <a:srgbClr val="FFFF00"/>
              </a:highlight>
              <a:latin typeface="Lexend Deca" panose="020B0604020202020204" charset="0"/>
            </a:endParaRPr>
          </a:p>
          <a:p>
            <a:pPr marL="285750" lvl="0" indent="-285750">
              <a:lnSpc>
                <a:spcPct val="110000"/>
              </a:lnSpc>
              <a:spcBef>
                <a:spcPct val="20000"/>
              </a:spcBef>
              <a:buFont typeface="Arial"/>
              <a:buChar char="•"/>
            </a:pPr>
            <a:r>
              <a:rPr lang="en-US" sz="1600" dirty="0">
                <a:latin typeface="Lexend Deca" panose="020B0604020202020204" charset="0"/>
              </a:rPr>
              <a:t>Disruptive technologies like mobility, </a:t>
            </a:r>
            <a:r>
              <a:rPr lang="en-US" sz="1600" dirty="0" err="1">
                <a:latin typeface="Lexend Deca" panose="020B0604020202020204" charset="0"/>
              </a:rPr>
              <a:t>IoT</a:t>
            </a:r>
            <a:r>
              <a:rPr lang="en-US" sz="1600" dirty="0">
                <a:latin typeface="Lexend Deca" panose="020B0604020202020204" charset="0"/>
              </a:rPr>
              <a:t>, and cloud computing bring operational shifts that drive new security requirements. Advances in security like continuous monitoring and analytics find strong reception with agencies.</a:t>
            </a:r>
          </a:p>
          <a:p>
            <a:pPr marL="0" lvl="0" indent="0" algn="l" rtl="0">
              <a:spcBef>
                <a:spcPts val="600"/>
              </a:spcBef>
              <a:spcAft>
                <a:spcPts val="0"/>
              </a:spcAft>
              <a:buNone/>
            </a:pPr>
            <a:r>
              <a:rPr lang="en" dirty="0" smtClean="0"/>
              <a:t>. </a:t>
            </a:r>
            <a:endParaRPr dirty="0"/>
          </a:p>
        </p:txBody>
      </p:sp>
      <p:sp>
        <p:nvSpPr>
          <p:cNvPr id="105" name="Google Shape;105;p1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2"/>
          <p:cNvSpPr txBox="1">
            <a:spLocks noGrp="1"/>
          </p:cNvSpPr>
          <p:nvPr>
            <p:ph type="title"/>
          </p:nvPr>
        </p:nvSpPr>
        <p:spPr>
          <a:xfrm>
            <a:off x="624091" y="2076908"/>
            <a:ext cx="4876823" cy="833446"/>
          </a:xfrm>
          <a:prstGeom prst="rect">
            <a:avLst/>
          </a:prstGeom>
        </p:spPr>
        <p:txBody>
          <a:bodyPr spcFirstLastPara="1" wrap="square" lIns="0" tIns="0" rIns="0" bIns="0" anchor="b" anchorCtr="0">
            <a:noAutofit/>
          </a:bodyPr>
          <a:lstStyle/>
          <a:p>
            <a:r>
              <a:rPr lang="en-US" dirty="0" smtClean="0"/>
              <a:t>2.</a:t>
            </a:r>
            <a:br>
              <a:rPr lang="en-US" dirty="0" smtClean="0"/>
            </a:br>
            <a:r>
              <a:rPr lang="en-US" dirty="0" smtClean="0"/>
              <a:t>Cyber-Threat </a:t>
            </a:r>
            <a:br>
              <a:rPr lang="en-US" dirty="0" smtClean="0"/>
            </a:br>
            <a:r>
              <a:rPr lang="en-US" dirty="0" smtClean="0"/>
              <a:t>Realties</a:t>
            </a:r>
            <a:endParaRPr lang="en-US" dirty="0"/>
          </a:p>
        </p:txBody>
      </p:sp>
      <p:sp>
        <p:nvSpPr>
          <p:cNvPr id="152" name="Google Shape;152;p2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pic>
        <p:nvPicPr>
          <p:cNvPr id="6" name="Picture 2" descr="Image result for cyber security graphics"/>
          <p:cNvPicPr>
            <a:picLocks noChangeAspect="1" noChangeArrowheads="1"/>
          </p:cNvPicPr>
          <p:nvPr/>
        </p:nvPicPr>
        <p:blipFill>
          <a:blip r:embed="rId3">
            <a:duotone>
              <a:schemeClr val="accent4">
                <a:shade val="45000"/>
                <a:satMod val="135000"/>
              </a:schemeClr>
              <a:prstClr val="white"/>
            </a:duotone>
            <a:extLst>
              <a:ext uri="{BEBA8EAE-BF5A-486C-A8C5-ECC9F3942E4B}">
                <a14:imgProps xmlns:a14="http://schemas.microsoft.com/office/drawing/2010/main">
                  <a14:imgLayer r:embed="rId4">
                    <a14:imgEffect>
                      <a14:sharpenSoften amount="37000"/>
                    </a14:imgEffect>
                    <a14:imgEffect>
                      <a14:colorTemperature colorTemp="5285"/>
                    </a14:imgEffect>
                    <a14:imgEffect>
                      <a14:saturation sat="400000"/>
                    </a14:imgEffect>
                    <a14:imgEffect>
                      <a14:brightnessContrast bright="-21000" contrast="-2000"/>
                    </a14:imgEffect>
                  </a14:imgLayer>
                </a14:imgProps>
              </a:ext>
              <a:ext uri="{28A0092B-C50C-407E-A947-70E740481C1C}">
                <a14:useLocalDpi xmlns:a14="http://schemas.microsoft.com/office/drawing/2010/main" val="0"/>
              </a:ext>
            </a:extLst>
          </a:blip>
          <a:srcRect/>
          <a:stretch>
            <a:fillRect/>
          </a:stretch>
        </p:blipFill>
        <p:spPr bwMode="auto">
          <a:xfrm>
            <a:off x="4789713" y="958183"/>
            <a:ext cx="3853543" cy="3295033"/>
          </a:xfrm>
          <a:prstGeom prst="hexagon">
            <a:avLst/>
          </a:prstGeom>
          <a:noFill/>
          <a:effectLst>
            <a:glow rad="1016000">
              <a:schemeClr val="accent6">
                <a:alpha val="38000"/>
              </a:schemeClr>
            </a:glo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8950" y="496207"/>
            <a:ext cx="7786936" cy="4253644"/>
          </a:xfrm>
        </p:spPr>
        <p:txBody>
          <a:bodyPr/>
          <a:lstStyle/>
          <a:p>
            <a:pPr marL="285750" lvl="0" indent="-285750">
              <a:buClr>
                <a:srgbClr val="A458FF"/>
              </a:buClr>
              <a:buFont typeface="Arial" panose="020B0604020202020204" pitchFamily="34" charset="0"/>
              <a:buChar char="•"/>
            </a:pPr>
            <a:r>
              <a:rPr lang="en-US" sz="1600" b="1" dirty="0">
                <a:solidFill>
                  <a:srgbClr val="FFFFFF"/>
                </a:solidFill>
                <a:latin typeface="Lexend Deca" panose="020B0604020202020204" charset="0"/>
              </a:rPr>
              <a:t>Cybercrime will cost the world $6 trillion annually by 2021</a:t>
            </a:r>
          </a:p>
          <a:p>
            <a:pPr marL="76200" lvl="0" indent="0">
              <a:buClr>
                <a:srgbClr val="A458FF"/>
              </a:buClr>
              <a:buNone/>
            </a:pPr>
            <a:r>
              <a:rPr lang="en-US" sz="1600" b="1" dirty="0">
                <a:solidFill>
                  <a:srgbClr val="FFFFFF"/>
                </a:solidFill>
                <a:latin typeface="Lexend Deca" panose="020B0604020202020204" charset="0"/>
              </a:rPr>
              <a:t>    71% of all data breaches are financially motivated. </a:t>
            </a:r>
          </a:p>
          <a:p>
            <a:pPr marL="76200" lvl="0" indent="0">
              <a:buClr>
                <a:srgbClr val="A458FF"/>
              </a:buClr>
              <a:buNone/>
            </a:pPr>
            <a:r>
              <a:rPr lang="en-US" sz="1600" b="1" dirty="0">
                <a:solidFill>
                  <a:srgbClr val="00FFFF"/>
                </a:solidFill>
                <a:latin typeface="Lexend Deca" panose="020B0604020202020204" charset="0"/>
              </a:rPr>
              <a:t>    The cost of cyberattacks in the banking industry reached $18.3 </a:t>
            </a:r>
            <a:r>
              <a:rPr lang="en-US" sz="1600" b="1" dirty="0" smtClean="0">
                <a:solidFill>
                  <a:srgbClr val="00FFFF"/>
                </a:solidFill>
                <a:latin typeface="Lexend Deca" panose="020B0604020202020204" charset="0"/>
              </a:rPr>
              <a:t>million annually </a:t>
            </a:r>
            <a:r>
              <a:rPr lang="en-US" sz="1600" b="1" dirty="0">
                <a:solidFill>
                  <a:srgbClr val="00FFFF"/>
                </a:solidFill>
                <a:latin typeface="Lexend Deca" panose="020B0604020202020204" charset="0"/>
              </a:rPr>
              <a:t>per </a:t>
            </a:r>
            <a:r>
              <a:rPr lang="en-US" sz="1600" b="1" dirty="0" smtClean="0">
                <a:solidFill>
                  <a:srgbClr val="00FFFF"/>
                </a:solidFill>
                <a:latin typeface="Lexend Deca" panose="020B0604020202020204" charset="0"/>
              </a:rPr>
              <a:t> company</a:t>
            </a:r>
            <a:endParaRPr lang="en-US" sz="1600" b="1" dirty="0">
              <a:solidFill>
                <a:srgbClr val="FFFFFF"/>
              </a:solidFill>
              <a:latin typeface="Lexend Deca" panose="020B0604020202020204" charset="0"/>
            </a:endParaRPr>
          </a:p>
          <a:p>
            <a:pPr marL="285750" lvl="0" indent="-285750">
              <a:buClr>
                <a:srgbClr val="A458FF"/>
              </a:buClr>
              <a:buFont typeface="Arial" panose="020B0604020202020204" pitchFamily="34" charset="0"/>
              <a:buChar char="•"/>
            </a:pPr>
            <a:r>
              <a:rPr lang="en-US" sz="1600" b="1" dirty="0">
                <a:solidFill>
                  <a:srgbClr val="FFFFFF"/>
                </a:solidFill>
                <a:latin typeface="Lexend Deca" panose="020B0604020202020204" charset="0"/>
              </a:rPr>
              <a:t>There are over 430 million types of malware online and a cyber attack happens every 39 seconds </a:t>
            </a:r>
          </a:p>
          <a:p>
            <a:pPr marL="285750" lvl="0" indent="-285750">
              <a:buClr>
                <a:srgbClr val="A458FF"/>
              </a:buClr>
              <a:buFont typeface="Arial" panose="020B0604020202020204" pitchFamily="34" charset="0"/>
              <a:buChar char="•"/>
            </a:pPr>
            <a:r>
              <a:rPr lang="en-US" sz="1600" b="1" dirty="0">
                <a:solidFill>
                  <a:srgbClr val="FFFFFF"/>
                </a:solidFill>
                <a:latin typeface="Lexend Deca" panose="020B0604020202020204" charset="0"/>
              </a:rPr>
              <a:t>Risk Based Security reports that 7,098 breaches resulted in the exposure of more than 15.1 billion records in 2019.  </a:t>
            </a:r>
          </a:p>
          <a:p>
            <a:pPr marL="285750" lvl="0" indent="-285750">
              <a:buClr>
                <a:srgbClr val="A458FF"/>
              </a:buClr>
              <a:buFont typeface="Arial" panose="020B0604020202020204" pitchFamily="34" charset="0"/>
              <a:buChar char="•"/>
            </a:pPr>
            <a:r>
              <a:rPr lang="en-US" sz="1600" b="1" dirty="0">
                <a:solidFill>
                  <a:srgbClr val="FFFFFF"/>
                </a:solidFill>
                <a:latin typeface="Lexend Deca" panose="020B0604020202020204" charset="0"/>
              </a:rPr>
              <a:t>The </a:t>
            </a:r>
            <a:r>
              <a:rPr lang="en-US" sz="1600" b="1" dirty="0" err="1">
                <a:solidFill>
                  <a:srgbClr val="FFFFFF"/>
                </a:solidFill>
                <a:latin typeface="Lexend Deca" panose="020B0604020202020204" charset="0"/>
              </a:rPr>
              <a:t>Carbank</a:t>
            </a:r>
            <a:r>
              <a:rPr lang="en-US" sz="1600" b="1" dirty="0">
                <a:solidFill>
                  <a:srgbClr val="FFFFFF"/>
                </a:solidFill>
                <a:latin typeface="Lexend Deca" panose="020B0604020202020204" charset="0"/>
              </a:rPr>
              <a:t> gang committed the largest robbery of the century, using malware to steal $1 billion from 100 different banks in 30 different countries.</a:t>
            </a:r>
          </a:p>
          <a:p>
            <a:pPr marL="76200" lvl="0" indent="0">
              <a:buClr>
                <a:srgbClr val="A458FF"/>
              </a:buClr>
              <a:buNone/>
            </a:pPr>
            <a:r>
              <a:rPr lang="en-US" sz="1400" i="1" dirty="0">
                <a:solidFill>
                  <a:srgbClr val="00FFFF"/>
                </a:solidFill>
                <a:latin typeface="Lexend Deca" panose="020B0604020202020204" charset="0"/>
              </a:rPr>
              <a:t>The biggest data breach theft in history was carried out using spear phishing emails. The attack by the </a:t>
            </a:r>
            <a:r>
              <a:rPr lang="en-US" sz="1400" i="1" dirty="0" err="1">
                <a:solidFill>
                  <a:srgbClr val="00FFFF"/>
                </a:solidFill>
                <a:latin typeface="Lexend Deca" panose="020B0604020202020204" charset="0"/>
              </a:rPr>
              <a:t>Carbank</a:t>
            </a:r>
            <a:r>
              <a:rPr lang="en-US" sz="1400" i="1" dirty="0">
                <a:solidFill>
                  <a:srgbClr val="00FFFF"/>
                </a:solidFill>
                <a:latin typeface="Lexend Deca" panose="020B0604020202020204" charset="0"/>
              </a:rPr>
              <a:t> gang lasted for more than two years. It was unprecedented in that it didn’t target individual users, but instead robbed the banks directly</a:t>
            </a:r>
            <a:endParaRPr lang="en-US" sz="1400" b="1" i="1" dirty="0">
              <a:solidFill>
                <a:srgbClr val="00FFFF"/>
              </a:solidFill>
              <a:latin typeface="Lexend Deca" panose="020B0604020202020204" charset="0"/>
            </a:endParaRPr>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Tree>
    <p:extLst>
      <p:ext uri="{BB962C8B-B14F-4D97-AF65-F5344CB8AC3E}">
        <p14:creationId xmlns:p14="http://schemas.microsoft.com/office/powerpoint/2010/main" val="3531145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9"/>
          <p:cNvPicPr preferRelativeResize="0"/>
          <p:nvPr/>
        </p:nvPicPr>
        <p:blipFill>
          <a:blip r:embed="rId3">
            <a:alphaModFix/>
          </a:blip>
          <a:stretch>
            <a:fillRect/>
          </a:stretch>
        </p:blipFill>
        <p:spPr>
          <a:xfrm>
            <a:off x="5210416" y="2211062"/>
            <a:ext cx="2017495" cy="1209250"/>
          </a:xfrm>
          <a:prstGeom prst="rect">
            <a:avLst/>
          </a:prstGeom>
          <a:noFill/>
          <a:ln>
            <a:noFill/>
          </a:ln>
        </p:spPr>
      </p:pic>
      <p:sp>
        <p:nvSpPr>
          <p:cNvPr id="111" name="Google Shape;111;p19"/>
          <p:cNvSpPr txBox="1">
            <a:spLocks noGrp="1"/>
          </p:cNvSpPr>
          <p:nvPr>
            <p:ph type="ctrTitle" idx="4294967295"/>
          </p:nvPr>
        </p:nvSpPr>
        <p:spPr>
          <a:xfrm>
            <a:off x="685800" y="1032750"/>
            <a:ext cx="3332700" cy="1980600"/>
          </a:xfrm>
          <a:prstGeom prst="rect">
            <a:avLst/>
          </a:prstGeom>
        </p:spPr>
        <p:txBody>
          <a:bodyPr spcFirstLastPara="1" wrap="square" lIns="0" tIns="0" rIns="0" bIns="0" anchor="t" anchorCtr="0">
            <a:noAutofit/>
          </a:bodyPr>
          <a:lstStyle/>
          <a:p>
            <a:r>
              <a:rPr lang="en-US" dirty="0" smtClean="0"/>
              <a:t>3.</a:t>
            </a:r>
            <a:br>
              <a:rPr lang="en-US" dirty="0" smtClean="0"/>
            </a:br>
            <a:r>
              <a:rPr lang="en-US" dirty="0" smtClean="0"/>
              <a:t>Banking </a:t>
            </a:r>
            <a:r>
              <a:rPr lang="en-US" dirty="0"/>
              <a:t>Cyber- Trends/Threat Realties</a:t>
            </a:r>
          </a:p>
        </p:txBody>
      </p:sp>
      <p:sp>
        <p:nvSpPr>
          <p:cNvPr id="113" name="Google Shape;113;p1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pic>
        <p:nvPicPr>
          <p:cNvPr id="114" name="Google Shape;114;p19"/>
          <p:cNvPicPr preferRelativeResize="0"/>
          <p:nvPr/>
        </p:nvPicPr>
        <p:blipFill>
          <a:blip r:embed="rId4">
            <a:alphaModFix/>
          </a:blip>
          <a:stretch>
            <a:fillRect/>
          </a:stretch>
        </p:blipFill>
        <p:spPr>
          <a:xfrm>
            <a:off x="4386955" y="1434470"/>
            <a:ext cx="481900" cy="555275"/>
          </a:xfrm>
          <a:prstGeom prst="rect">
            <a:avLst/>
          </a:prstGeom>
          <a:noFill/>
          <a:ln>
            <a:noFill/>
          </a:ln>
        </p:spPr>
      </p:pic>
      <p:pic>
        <p:nvPicPr>
          <p:cNvPr id="115" name="Google Shape;115;p19"/>
          <p:cNvPicPr preferRelativeResize="0"/>
          <p:nvPr/>
        </p:nvPicPr>
        <p:blipFill>
          <a:blip r:embed="rId5">
            <a:alphaModFix/>
          </a:blip>
          <a:stretch>
            <a:fillRect/>
          </a:stretch>
        </p:blipFill>
        <p:spPr>
          <a:xfrm>
            <a:off x="4569684" y="1556163"/>
            <a:ext cx="481900" cy="555275"/>
          </a:xfrm>
          <a:prstGeom prst="rect">
            <a:avLst/>
          </a:prstGeom>
          <a:noFill/>
          <a:ln>
            <a:noFill/>
          </a:ln>
        </p:spPr>
      </p:pic>
      <p:pic>
        <p:nvPicPr>
          <p:cNvPr id="116" name="Google Shape;116;p19"/>
          <p:cNvPicPr preferRelativeResize="0"/>
          <p:nvPr/>
        </p:nvPicPr>
        <p:blipFill>
          <a:blip r:embed="rId6">
            <a:alphaModFix/>
          </a:blip>
          <a:stretch>
            <a:fillRect/>
          </a:stretch>
        </p:blipFill>
        <p:spPr>
          <a:xfrm>
            <a:off x="5654025" y="2170138"/>
            <a:ext cx="1111472" cy="961913"/>
          </a:xfrm>
          <a:prstGeom prst="rect">
            <a:avLst/>
          </a:prstGeom>
          <a:noFill/>
          <a:ln>
            <a:noFill/>
          </a:ln>
        </p:spPr>
      </p:pic>
      <p:pic>
        <p:nvPicPr>
          <p:cNvPr id="117" name="Google Shape;117;p19"/>
          <p:cNvPicPr preferRelativeResize="0"/>
          <p:nvPr/>
        </p:nvPicPr>
        <p:blipFill>
          <a:blip r:embed="rId6">
            <a:alphaModFix/>
          </a:blip>
          <a:stretch>
            <a:fillRect/>
          </a:stretch>
        </p:blipFill>
        <p:spPr>
          <a:xfrm>
            <a:off x="5654025" y="1777572"/>
            <a:ext cx="1111472" cy="961913"/>
          </a:xfrm>
          <a:prstGeom prst="rect">
            <a:avLst/>
          </a:prstGeom>
          <a:noFill/>
          <a:ln>
            <a:noFill/>
          </a:ln>
        </p:spPr>
      </p:pic>
      <p:pic>
        <p:nvPicPr>
          <p:cNvPr id="118" name="Google Shape;118;p19"/>
          <p:cNvPicPr preferRelativeResize="0"/>
          <p:nvPr/>
        </p:nvPicPr>
        <p:blipFill>
          <a:blip r:embed="rId7">
            <a:alphaModFix/>
          </a:blip>
          <a:stretch>
            <a:fillRect/>
          </a:stretch>
        </p:blipFill>
        <p:spPr>
          <a:xfrm>
            <a:off x="5587011" y="756240"/>
            <a:ext cx="1245500" cy="799942"/>
          </a:xfrm>
          <a:prstGeom prst="rect">
            <a:avLst/>
          </a:prstGeom>
          <a:noFill/>
          <a:ln>
            <a:noFill/>
          </a:ln>
        </p:spPr>
      </p:pic>
      <p:pic>
        <p:nvPicPr>
          <p:cNvPr id="119" name="Google Shape;119;p19"/>
          <p:cNvPicPr preferRelativeResize="0"/>
          <p:nvPr/>
        </p:nvPicPr>
        <p:blipFill>
          <a:blip r:embed="rId8">
            <a:alphaModFix/>
          </a:blip>
          <a:stretch>
            <a:fillRect/>
          </a:stretch>
        </p:blipFill>
        <p:spPr>
          <a:xfrm>
            <a:off x="7380302" y="1666762"/>
            <a:ext cx="848475" cy="555275"/>
          </a:xfrm>
          <a:prstGeom prst="rect">
            <a:avLst/>
          </a:prstGeom>
          <a:noFill/>
          <a:ln>
            <a:noFill/>
          </a:ln>
        </p:spPr>
      </p:pic>
      <p:cxnSp>
        <p:nvCxnSpPr>
          <p:cNvPr id="120" name="Google Shape;120;p19"/>
          <p:cNvCxnSpPr/>
          <p:nvPr/>
        </p:nvCxnSpPr>
        <p:spPr>
          <a:xfrm>
            <a:off x="6958825" y="3257288"/>
            <a:ext cx="664200" cy="383400"/>
          </a:xfrm>
          <a:prstGeom prst="straightConnector1">
            <a:avLst/>
          </a:prstGeom>
          <a:noFill/>
          <a:ln w="19050" cap="rnd" cmpd="sng">
            <a:solidFill>
              <a:schemeClr val="accent3"/>
            </a:solidFill>
            <a:prstDash val="dash"/>
            <a:round/>
            <a:headEnd type="none" w="med" len="med"/>
            <a:tailEnd type="none" w="med" len="med"/>
          </a:ln>
        </p:spPr>
      </p:cxnSp>
      <p:cxnSp>
        <p:nvCxnSpPr>
          <p:cNvPr id="121" name="Google Shape;121;p19"/>
          <p:cNvCxnSpPr/>
          <p:nvPr/>
        </p:nvCxnSpPr>
        <p:spPr>
          <a:xfrm>
            <a:off x="4910575" y="2035238"/>
            <a:ext cx="559800" cy="323100"/>
          </a:xfrm>
          <a:prstGeom prst="straightConnector1">
            <a:avLst/>
          </a:prstGeom>
          <a:noFill/>
          <a:ln w="19050" cap="rnd" cmpd="sng">
            <a:solidFill>
              <a:schemeClr val="accent6"/>
            </a:solidFill>
            <a:prstDash val="dash"/>
            <a:round/>
            <a:headEnd type="none" w="med" len="med"/>
            <a:tailEnd type="none" w="med" len="med"/>
          </a:ln>
        </p:spPr>
      </p:cxnSp>
      <p:pic>
        <p:nvPicPr>
          <p:cNvPr id="122" name="Google Shape;122;p19"/>
          <p:cNvPicPr preferRelativeResize="0"/>
          <p:nvPr/>
        </p:nvPicPr>
        <p:blipFill>
          <a:blip r:embed="rId9">
            <a:alphaModFix/>
          </a:blip>
          <a:stretch>
            <a:fillRect/>
          </a:stretch>
        </p:blipFill>
        <p:spPr>
          <a:xfrm>
            <a:off x="7703038" y="1370716"/>
            <a:ext cx="190716" cy="555275"/>
          </a:xfrm>
          <a:prstGeom prst="rect">
            <a:avLst/>
          </a:prstGeom>
          <a:noFill/>
          <a:ln>
            <a:noFill/>
          </a:ln>
        </p:spPr>
      </p:pic>
      <p:cxnSp>
        <p:nvCxnSpPr>
          <p:cNvPr id="123" name="Google Shape;123;p19"/>
          <p:cNvCxnSpPr/>
          <p:nvPr/>
        </p:nvCxnSpPr>
        <p:spPr>
          <a:xfrm flipH="1">
            <a:off x="4637575" y="3181088"/>
            <a:ext cx="936600" cy="540900"/>
          </a:xfrm>
          <a:prstGeom prst="straightConnector1">
            <a:avLst/>
          </a:prstGeom>
          <a:noFill/>
          <a:ln w="19050" cap="rnd" cmpd="sng">
            <a:solidFill>
              <a:schemeClr val="accent3"/>
            </a:solidFill>
            <a:prstDash val="dash"/>
            <a:round/>
            <a:headEnd type="none" w="med" len="med"/>
            <a:tailEnd type="none" w="med" len="med"/>
          </a:ln>
        </p:spPr>
      </p:cxnSp>
      <p:cxnSp>
        <p:nvCxnSpPr>
          <p:cNvPr id="124" name="Google Shape;124;p19"/>
          <p:cNvCxnSpPr/>
          <p:nvPr/>
        </p:nvCxnSpPr>
        <p:spPr>
          <a:xfrm flipH="1">
            <a:off x="6910225" y="2111438"/>
            <a:ext cx="559800" cy="323100"/>
          </a:xfrm>
          <a:prstGeom prst="straightConnector1">
            <a:avLst/>
          </a:prstGeom>
          <a:noFill/>
          <a:ln w="19050" cap="rnd" cmpd="sng">
            <a:solidFill>
              <a:schemeClr val="accent1"/>
            </a:solidFill>
            <a:prstDash val="dash"/>
            <a:round/>
            <a:headEnd type="none" w="med" len="med"/>
            <a:tailEnd type="none" w="med" len="med"/>
          </a:ln>
        </p:spPr>
      </p:cxnSp>
      <p:pic>
        <p:nvPicPr>
          <p:cNvPr id="125" name="Google Shape;125;p19"/>
          <p:cNvPicPr preferRelativeResize="0"/>
          <p:nvPr/>
        </p:nvPicPr>
        <p:blipFill>
          <a:blip r:embed="rId10">
            <a:alphaModFix/>
          </a:blip>
          <a:stretch>
            <a:fillRect/>
          </a:stretch>
        </p:blipFill>
        <p:spPr>
          <a:xfrm>
            <a:off x="4422863" y="2732996"/>
            <a:ext cx="1019495" cy="1122001"/>
          </a:xfrm>
          <a:prstGeom prst="rect">
            <a:avLst/>
          </a:prstGeom>
          <a:noFill/>
          <a:ln>
            <a:noFill/>
          </a:ln>
        </p:spPr>
      </p:pic>
      <p:pic>
        <p:nvPicPr>
          <p:cNvPr id="126" name="Google Shape;126;p19"/>
          <p:cNvPicPr preferRelativeResize="0"/>
          <p:nvPr/>
        </p:nvPicPr>
        <p:blipFill>
          <a:blip r:embed="rId11">
            <a:alphaModFix/>
          </a:blip>
          <a:stretch>
            <a:fillRect/>
          </a:stretch>
        </p:blipFill>
        <p:spPr>
          <a:xfrm>
            <a:off x="7660716" y="3287994"/>
            <a:ext cx="430025" cy="599150"/>
          </a:xfrm>
          <a:prstGeom prst="rect">
            <a:avLst/>
          </a:prstGeom>
          <a:noFill/>
          <a:ln>
            <a:noFill/>
          </a:ln>
        </p:spPr>
      </p:pic>
      <p:pic>
        <p:nvPicPr>
          <p:cNvPr id="127" name="Google Shape;127;p19"/>
          <p:cNvPicPr preferRelativeResize="0"/>
          <p:nvPr/>
        </p:nvPicPr>
        <p:blipFill>
          <a:blip r:embed="rId12">
            <a:alphaModFix/>
          </a:blip>
          <a:stretch>
            <a:fillRect/>
          </a:stretch>
        </p:blipFill>
        <p:spPr>
          <a:xfrm>
            <a:off x="8034133" y="3448355"/>
            <a:ext cx="430025" cy="599150"/>
          </a:xfrm>
          <a:prstGeom prst="rect">
            <a:avLst/>
          </a:prstGeom>
          <a:noFill/>
          <a:ln>
            <a:noFill/>
          </a:ln>
        </p:spPr>
      </p:pic>
      <p:sp>
        <p:nvSpPr>
          <p:cNvPr id="128" name="Google Shape;128;p19"/>
          <p:cNvSpPr/>
          <p:nvPr/>
        </p:nvSpPr>
        <p:spPr>
          <a:xfrm>
            <a:off x="6114350" y="1645250"/>
            <a:ext cx="190800" cy="476700"/>
          </a:xfrm>
          <a:prstGeom prst="upDownArrow">
            <a:avLst>
              <a:gd name="adj1" fmla="val 50000"/>
              <a:gd name="adj2" fmla="val 50000"/>
            </a:avLst>
          </a:prstGeom>
          <a:gradFill>
            <a:gsLst>
              <a:gs pos="0">
                <a:schemeClr val="accent4"/>
              </a:gs>
              <a:gs pos="100000">
                <a:srgbClr val="00FFFF">
                  <a:alpha val="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Google Shape;390;p38"/>
          <p:cNvPicPr preferRelativeResize="0"/>
          <p:nvPr/>
        </p:nvPicPr>
        <p:blipFill>
          <a:blip r:embed="rId13">
            <a:alphaModFix/>
          </a:blip>
          <a:stretch>
            <a:fillRect/>
          </a:stretch>
        </p:blipFill>
        <p:spPr>
          <a:xfrm>
            <a:off x="5202736" y="2192324"/>
            <a:ext cx="1094050" cy="128093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6" name="Google Shape;136;p2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2" name="Text Placeholder 1"/>
          <p:cNvSpPr>
            <a:spLocks noGrp="1"/>
          </p:cNvSpPr>
          <p:nvPr>
            <p:ph type="body" idx="1"/>
          </p:nvPr>
        </p:nvSpPr>
        <p:spPr>
          <a:xfrm>
            <a:off x="111655" y="261256"/>
            <a:ext cx="8626903" cy="4716185"/>
          </a:xfrm>
        </p:spPr>
        <p:txBody>
          <a:bodyPr/>
          <a:lstStyle/>
          <a:p>
            <a:r>
              <a:rPr lang="en-US" sz="1600" dirty="0">
                <a:solidFill>
                  <a:schemeClr val="bg1"/>
                </a:solidFill>
                <a:latin typeface="Lexend Deca" panose="020B0604020202020204" charset="0"/>
                <a:cs typeface="Calibri" panose="020F0502020204030204" pitchFamily="34" charset="0"/>
              </a:rPr>
              <a:t>Cyberattacks on financial firms have become a flourishing money-making business for cybercriminals. </a:t>
            </a:r>
            <a:r>
              <a:rPr lang="en-US" sz="1600" i="1" dirty="0">
                <a:solidFill>
                  <a:schemeClr val="accent4"/>
                </a:solidFill>
                <a:latin typeface="Lexend Deca" panose="020B0604020202020204" charset="0"/>
                <a:cs typeface="Calibri" panose="020F0502020204030204" pitchFamily="34" charset="0"/>
                <a:hlinkClick r:id="rId3"/>
              </a:rPr>
              <a:t>Cyberattacks against banks spiked by a massive 238% from the beginning of February to the end of April </a:t>
            </a:r>
            <a:r>
              <a:rPr lang="en-US" sz="1600" i="1" dirty="0" smtClean="0">
                <a:solidFill>
                  <a:schemeClr val="accent4"/>
                </a:solidFill>
                <a:latin typeface="Lexend Deca" panose="020B0604020202020204" charset="0"/>
                <a:cs typeface="Calibri" panose="020F0502020204030204" pitchFamily="34" charset="0"/>
                <a:hlinkClick r:id="rId3"/>
              </a:rPr>
              <a:t>2020</a:t>
            </a:r>
            <a:endParaRPr lang="en-US" sz="1600" i="1" dirty="0">
              <a:solidFill>
                <a:schemeClr val="accent4"/>
              </a:solidFill>
              <a:latin typeface="Lexend Deca" panose="020B0604020202020204" charset="0"/>
              <a:cs typeface="Calibri" panose="020F0502020204030204" pitchFamily="34" charset="0"/>
            </a:endParaRPr>
          </a:p>
          <a:p>
            <a:r>
              <a:rPr lang="en-US" sz="1600" dirty="0">
                <a:solidFill>
                  <a:schemeClr val="bg1"/>
                </a:solidFill>
                <a:latin typeface="Lexend Deca" panose="020B0604020202020204" charset="0"/>
                <a:cs typeface="Calibri" panose="020F0502020204030204" pitchFamily="34" charset="0"/>
              </a:rPr>
              <a:t>Cybersecurity: Building trust in digital channels and transactions is paramount, while with every new channel comes a new set of vulnerabilities. </a:t>
            </a:r>
            <a:r>
              <a:rPr lang="en-US" sz="1600" dirty="0">
                <a:solidFill>
                  <a:schemeClr val="accent4"/>
                </a:solidFill>
                <a:latin typeface="Lexend Deca" panose="020B0604020202020204" charset="0"/>
                <a:cs typeface="Calibri" panose="020F0502020204030204" pitchFamily="34" charset="0"/>
              </a:rPr>
              <a:t>Complexities and sophistication of cyberattacks such as malware, spoofing, phishing and </a:t>
            </a:r>
            <a:r>
              <a:rPr lang="en-US" sz="1600" dirty="0" err="1">
                <a:solidFill>
                  <a:schemeClr val="accent4"/>
                </a:solidFill>
                <a:latin typeface="Lexend Deca" panose="020B0604020202020204" charset="0"/>
                <a:cs typeface="Calibri" panose="020F0502020204030204" pitchFamily="34" charset="0"/>
              </a:rPr>
              <a:t>DDoS</a:t>
            </a:r>
            <a:r>
              <a:rPr lang="en-US" sz="1600" dirty="0">
                <a:solidFill>
                  <a:schemeClr val="accent4"/>
                </a:solidFill>
                <a:latin typeface="Lexend Deca" panose="020B0604020202020204" charset="0"/>
                <a:cs typeface="Calibri" panose="020F0502020204030204" pitchFamily="34" charset="0"/>
              </a:rPr>
              <a:t> attack are growing by the day. </a:t>
            </a:r>
          </a:p>
          <a:p>
            <a:r>
              <a:rPr lang="en-US" sz="1600" dirty="0">
                <a:solidFill>
                  <a:schemeClr val="bg1"/>
                </a:solidFill>
                <a:latin typeface="Lexend Deca" panose="020B0604020202020204" charset="0"/>
                <a:cs typeface="Calibri" panose="020F0502020204030204" pitchFamily="34" charset="0"/>
              </a:rPr>
              <a:t>A qualified cybersecurity worker shortage continues to pose major challenges for industry</a:t>
            </a:r>
            <a:r>
              <a:rPr lang="en-US" sz="1600" dirty="0" smtClean="0">
                <a:solidFill>
                  <a:schemeClr val="bg1"/>
                </a:solidFill>
                <a:latin typeface="Lexend Deca" panose="020B0604020202020204" charset="0"/>
                <a:cs typeface="Calibri" panose="020F0502020204030204" pitchFamily="34" charset="0"/>
              </a:rPr>
              <a:t>.</a:t>
            </a:r>
            <a:endParaRPr lang="en-US" sz="1600" dirty="0">
              <a:solidFill>
                <a:schemeClr val="bg1"/>
              </a:solidFill>
              <a:latin typeface="Lexend Deca" panose="020B0604020202020204" charset="0"/>
              <a:cs typeface="Calibri" panose="020F0502020204030204" pitchFamily="34" charset="0"/>
            </a:endParaRPr>
          </a:p>
          <a:p>
            <a:r>
              <a:rPr lang="en-US" sz="1600" dirty="0">
                <a:solidFill>
                  <a:schemeClr val="bg1"/>
                </a:solidFill>
                <a:latin typeface="Lexend Deca" panose="020B0604020202020204" charset="0"/>
                <a:cs typeface="Calibri" panose="020F0502020204030204" pitchFamily="34" charset="0"/>
              </a:rPr>
              <a:t>Banking in the Cloud: the percentage of banks that have deployed cloud computing increased to 40% at the end of 2020. </a:t>
            </a:r>
          </a:p>
          <a:p>
            <a:r>
              <a:rPr lang="en-US" sz="1600" dirty="0">
                <a:solidFill>
                  <a:schemeClr val="bg1"/>
                </a:solidFill>
                <a:latin typeface="Lexend Deca" panose="020B0604020202020204" charset="0"/>
                <a:cs typeface="Calibri" panose="020F0502020204030204" pitchFamily="34" charset="0"/>
              </a:rPr>
              <a:t>Timeline chronicles ~200 cyber incidents targeting financial institutions since 2007, and can be filtered by country, region, year, attribution, incident type, and actor type: </a:t>
            </a:r>
            <a:r>
              <a:rPr lang="en-US" sz="1400" i="1" dirty="0">
                <a:solidFill>
                  <a:schemeClr val="accent4"/>
                </a:solidFill>
                <a:latin typeface="Lexend Deca" panose="020B0604020202020204" charset="0"/>
                <a:cs typeface="Calibri" panose="020F0502020204030204" pitchFamily="34" charset="0"/>
                <a:hlinkClick r:id="rId4"/>
              </a:rPr>
              <a:t>Timeline of Cyber Incidents Involving Financial Institutions - Carnegie Endowment for International Peace</a:t>
            </a:r>
            <a:endParaRPr lang="en-US" sz="1400" i="1" dirty="0">
              <a:solidFill>
                <a:schemeClr val="accent4"/>
              </a:solidFill>
              <a:latin typeface="Lexend Deca" panose="020B0604020202020204" charset="0"/>
              <a:cs typeface="Calibri" panose="020F0502020204030204" pitchFamily="34" charset="0"/>
            </a:endParaRPr>
          </a:p>
          <a:p>
            <a:pPr marL="101600" indent="0">
              <a:buNone/>
            </a:pPr>
            <a:endParaRPr lang="en-US" sz="1600" b="1" u="sng" dirty="0">
              <a:solidFill>
                <a:schemeClr val="bg1"/>
              </a:solidFill>
              <a:cs typeface="Calibri" panose="020F0502020204030204" pitchFamily="34" charset="0"/>
            </a:endParaRPr>
          </a:p>
        </p:txBody>
      </p:sp>
    </p:spTree>
  </p:cSld>
  <p:clrMapOvr>
    <a:masterClrMapping/>
  </p:clrMapOvr>
</p:sld>
</file>

<file path=ppt/theme/theme1.xml><?xml version="1.0" encoding="utf-8"?>
<a:theme xmlns:a="http://schemas.openxmlformats.org/drawingml/2006/main" name="Aliena template">
  <a:themeElements>
    <a:clrScheme name="Custom 347">
      <a:dk1>
        <a:srgbClr val="050060"/>
      </a:dk1>
      <a:lt1>
        <a:srgbClr val="FFFFFF"/>
      </a:lt1>
      <a:dk2>
        <a:srgbClr val="585963"/>
      </a:dk2>
      <a:lt2>
        <a:srgbClr val="F3F3F3"/>
      </a:lt2>
      <a:accent1>
        <a:srgbClr val="0A2F9E"/>
      </a:accent1>
      <a:accent2>
        <a:srgbClr val="3544FF"/>
      </a:accent2>
      <a:accent3>
        <a:srgbClr val="24D6FF"/>
      </a:accent3>
      <a:accent4>
        <a:srgbClr val="00FFFF"/>
      </a:accent4>
      <a:accent5>
        <a:srgbClr val="A458FF"/>
      </a:accent5>
      <a:accent6>
        <a:srgbClr val="D392FF"/>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365</TotalTime>
  <Words>1331</Words>
  <Application>Microsoft Office PowerPoint</Application>
  <PresentationFormat>On-screen Show (16:9)</PresentationFormat>
  <Paragraphs>194</Paragraphs>
  <Slides>33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Lexend Deca</vt:lpstr>
      <vt:lpstr>Calibri</vt:lpstr>
      <vt:lpstr>Muli</vt:lpstr>
      <vt:lpstr>Arial Black</vt:lpstr>
      <vt:lpstr>Arial</vt:lpstr>
      <vt:lpstr>Leelawadee</vt:lpstr>
      <vt:lpstr>Aliena template</vt:lpstr>
      <vt:lpstr>Optimizing Banks’ Approach to Cybersecurity</vt:lpstr>
      <vt:lpstr>PowerPoint Presentation</vt:lpstr>
      <vt:lpstr>PowerPoint Presentation</vt:lpstr>
      <vt:lpstr>1. GLOBAL CYBERSECURITY TRENDS</vt:lpstr>
      <vt:lpstr>PowerPoint Presentation</vt:lpstr>
      <vt:lpstr>2. Cyber-Threat  Realties</vt:lpstr>
      <vt:lpstr>PowerPoint Presentation</vt:lpstr>
      <vt:lpstr>3. Banking Cyber- Trends/Threat Realties</vt:lpstr>
      <vt:lpstr>PowerPoint Presentation</vt:lpstr>
      <vt:lpstr>4. CISO Banking  Cybersecurity Challenges</vt:lpstr>
      <vt:lpstr>PowerPoint Presentation</vt:lpstr>
      <vt:lpstr>5.  Technical Banking Cybersecurity Challenges</vt:lpstr>
      <vt:lpstr>PowerPoint Presentation</vt:lpstr>
      <vt:lpstr>6.  Cybersecurity  Framework: Summary</vt:lpstr>
      <vt:lpstr>PowerPoint Presentation</vt:lpstr>
      <vt:lpstr>7. Components of a Banking Cybersecurity Framework</vt:lpstr>
      <vt:lpstr>PowerPoint Presentation</vt:lpstr>
      <vt:lpstr>PowerPoint Presentation</vt:lpstr>
      <vt:lpstr>8.  Cybersecurity Tools &amp; Protections</vt:lpstr>
      <vt:lpstr>9. Cybersecurity Tech Compliance Trends</vt:lpstr>
      <vt:lpstr>PowerPoint Presentation</vt:lpstr>
      <vt:lpstr>PowerPoint Presentation</vt:lpstr>
      <vt:lpstr>GDPR:</vt:lpstr>
      <vt:lpstr>10. Emerging Technologies and Banking </vt:lpstr>
      <vt:lpstr>Technologies of The 4th Industrial Revolution </vt:lpstr>
      <vt:lpstr>AI/ML AND CYBERSECURITY</vt:lpstr>
      <vt:lpstr>PowerPoint Presentation</vt:lpstr>
      <vt:lpstr>Artificial Intelligence   Machine Learning</vt:lpstr>
      <vt:lpstr>CLOUD COMPUTING</vt:lpstr>
      <vt:lpstr>BLOCKCHAIN </vt:lpstr>
      <vt:lpstr> Internet of Things</vt:lpstr>
      <vt:lpstr>PowerPoint Presentation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Optimizing Banks’ Approach to Cybersecurity</dc:title>
  <dc:creator>iktissad</dc:creator>
  <cp:lastModifiedBy>Ab Ad</cp:lastModifiedBy>
  <cp:revision>43</cp:revision>
  <dcterms:modified xsi:type="dcterms:W3CDTF">2021-02-03T06:08:35Z</dcterms:modified>
</cp:coreProperties>
</file>