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95BAD3-E1C3-0E47-B1FE-571B6D3D6D93}">
          <p14:sldIdLst>
            <p14:sldId id="256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</p14:sldIdLst>
        </p14:section>
        <p14:section name="Contact" id="{CD1A610C-8847-8D42-A5AB-A097F640D752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F0"/>
    <a:srgbClr val="344661"/>
    <a:srgbClr val="F9FF00"/>
    <a:srgbClr val="087AEB"/>
    <a:srgbClr val="FFFF00"/>
    <a:srgbClr val="FFF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Work Sans" charset="0"/>
                <a:ea typeface="Work Sans" charset="0"/>
                <a:cs typeface="Work Sans" charset="0"/>
              </a:defRPr>
            </a:lvl1pPr>
          </a:lstStyle>
          <a:p>
            <a:fld id="{21558AF2-58D7-9D49-8C5A-E9B179BEAA20}" type="datetimeFigureOut">
              <a:rPr lang="en-US" smtClean="0"/>
              <a:pPr/>
              <a:t>12/11/17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Work Sans" charset="0"/>
                <a:ea typeface="Work Sans" charset="0"/>
                <a:cs typeface="Work Sans" charset="0"/>
              </a:defRPr>
            </a:lvl1pPr>
          </a:lstStyle>
          <a:p>
            <a:fld id="{41BBB093-2523-7F4D-A7C5-717FF14B48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3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0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5931" y="153194"/>
            <a:ext cx="8777869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7013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7013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4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5932" y="365125"/>
            <a:ext cx="8779456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391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263029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3911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263029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1483112"/>
            <a:ext cx="12192000" cy="5374888"/>
          </a:xfrm>
          <a:prstGeom prst="rect">
            <a:avLst/>
          </a:prstGeom>
          <a:solidFill>
            <a:srgbClr val="07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/>
            </a:r>
            <a:br>
              <a:rPr lang="en-US" sz="1100" dirty="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</a:br>
            <a:r>
              <a:rPr lang="en-US" sz="1100" dirty="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/>
            </a:r>
            <a:br>
              <a:rPr lang="en-US" sz="1100" dirty="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</a:b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FFFFF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>© 2017 </a:t>
            </a:r>
            <a:r>
              <a:rPr lang="en-US" sz="1600" dirty="0" err="1">
                <a:solidFill>
                  <a:srgbClr val="FFFFF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>Comae</a:t>
            </a:r>
            <a:r>
              <a:rPr lang="en-US" sz="1600" dirty="0">
                <a:solidFill>
                  <a:srgbClr val="FFFFF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> Technologies. All rights reserved.</a:t>
            </a:r>
            <a:endParaRPr lang="en-US" sz="16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6680875"/>
              </p:ext>
            </p:extLst>
          </p:nvPr>
        </p:nvGraphicFramePr>
        <p:xfrm>
          <a:off x="4433794" y="2975297"/>
          <a:ext cx="3324411" cy="2529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44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i="0" kern="1200" dirty="0">
                        <a:solidFill>
                          <a:schemeClr val="bg1"/>
                        </a:solidFill>
                        <a:effectLst/>
                        <a:latin typeface="Work Sans Medium" charset="0"/>
                        <a:ea typeface="Work Sans Medium" charset="0"/>
                        <a:cs typeface="Work Sans Medium" charset="0"/>
                      </a:endParaRPr>
                    </a:p>
                    <a:p>
                      <a:pPr algn="ctr"/>
                      <a:endParaRPr lang="en-US" sz="2400" b="0" i="0" kern="1200" dirty="0">
                        <a:solidFill>
                          <a:schemeClr val="bg1"/>
                        </a:solidFill>
                        <a:effectLst/>
                        <a:latin typeface="Work Sans Medium" charset="0"/>
                        <a:ea typeface="Work Sans Medium" charset="0"/>
                        <a:cs typeface="Work Sans Medium" charset="0"/>
                      </a:endParaRPr>
                    </a:p>
                    <a:p>
                      <a:pPr algn="ctr"/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MAIL</a:t>
                      </a:r>
                      <a: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/>
                      </a:r>
                      <a:br>
                        <a:rPr lang="en-US" sz="2400" b="0" i="0" kern="1200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</a:br>
                      <a:endParaRPr lang="en-US" sz="3600" b="0" i="0" kern="1200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  <a:p>
                      <a:pPr algn="ctr"/>
                      <a:r>
                        <a:rPr lang="en-US" sz="2800" b="0" i="0" kern="1200" dirty="0">
                          <a:solidFill>
                            <a:schemeClr val="bg1"/>
                          </a:solidFill>
                          <a:effectLst/>
                          <a:latin typeface="Work Sans Light" charset="0"/>
                          <a:ea typeface="Work Sans Light" charset="0"/>
                          <a:cs typeface="Work Sans Light" charset="0"/>
                        </a:rPr>
                        <a:t>himaya@comae.io</a:t>
                      </a:r>
                    </a:p>
                    <a:p>
                      <a:endParaRPr lang="en-US" sz="2400" b="0" i="0" dirty="0">
                        <a:solidFill>
                          <a:schemeClr val="bg1"/>
                        </a:solidFill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438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38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7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099" y="3114942"/>
            <a:ext cx="6858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7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2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8" Type="http://schemas.openxmlformats.org/officeDocument/2006/relationships/image" Target="../media/image5.png"/><Relationship Id="rId19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3213" y="136677"/>
            <a:ext cx="85105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57338"/>
            <a:ext cx="10515600" cy="4313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8AF2-58D7-9D49-8C5A-E9B179BEAA2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B093-2523-7F4D-A7C5-717FF14B4839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03500" y="6283381"/>
            <a:ext cx="6985000" cy="127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5978942"/>
            <a:ext cx="12192000" cy="879058"/>
          </a:xfrm>
          <a:prstGeom prst="rect">
            <a:avLst/>
          </a:prstGeom>
          <a:solidFill>
            <a:srgbClr val="07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/>
            </a:r>
            <a:br>
              <a:rPr lang="en-US" sz="110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</a:br>
            <a:r>
              <a:rPr lang="en-US" sz="1100" dirty="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/>
            </a:r>
            <a:br>
              <a:rPr lang="en-US" sz="1100" dirty="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</a:br>
            <a:r>
              <a:rPr lang="en-US" sz="1100" dirty="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/>
            </a:r>
            <a:br>
              <a:rPr lang="en-US" sz="1100" dirty="0">
                <a:solidFill>
                  <a:srgbClr val="5F5F5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</a:br>
            <a:r>
              <a:rPr lang="en-US" sz="1100" dirty="0">
                <a:solidFill>
                  <a:srgbClr val="FFFFF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>© 2017 </a:t>
            </a:r>
            <a:r>
              <a:rPr lang="en-US" sz="1100" dirty="0" err="1">
                <a:solidFill>
                  <a:srgbClr val="FFFFF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>Comae</a:t>
            </a:r>
            <a:r>
              <a:rPr lang="en-US" sz="1100" dirty="0">
                <a:solidFill>
                  <a:srgbClr val="FFFFFF"/>
                </a:solidFill>
                <a:effectLst/>
                <a:latin typeface="Work Sans Light" charset="0"/>
                <a:ea typeface="等线" charset="-122"/>
                <a:cs typeface="Times New Roman" charset="0"/>
              </a:rPr>
              <a:t> Technologies. All rights reserved.</a:t>
            </a:r>
            <a:endParaRPr lang="en-US" sz="1100" dirty="0">
              <a:solidFill>
                <a:srgbClr val="5F5F5F"/>
              </a:solidFill>
              <a:effectLst/>
              <a:latin typeface="Work Sans Light" charset="0"/>
              <a:ea typeface="等线" charset="-122"/>
              <a:cs typeface="Times New Roman" charset="0"/>
            </a:endParaRPr>
          </a:p>
        </p:txBody>
      </p:sp>
      <p:pic>
        <p:nvPicPr>
          <p:cNvPr id="12" name="Picture 11" descr="C:\Users\msuiche\Documents\comae.io\www\img\logo-negative@2x.png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162" y="6107486"/>
            <a:ext cx="1209675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4" descr="C:\Users\msuiche\Documents\comae.io\www\img\icon-mail@2x.png">
            <a:extLst>
              <a:ext uri="{FF2B5EF4-FFF2-40B4-BE49-F238E27FC236}">
                <a16:creationId xmlns:a16="http://schemas.microsoft.com/office/drawing/2014/main" xmlns="" id="{BE178742-1380-4690-BCAE-9AEA71A96E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75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5" descr="C:\Users\msuiche\Documents\comae.io\www\img\icon-phone@2x.png">
            <a:extLst>
              <a:ext uri="{FF2B5EF4-FFF2-40B4-BE49-F238E27FC236}">
                <a16:creationId xmlns:a16="http://schemas.microsoft.com/office/drawing/2014/main" xmlns="" id="{533D542E-942E-4076-ADB5-D035F1950F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6" descr="C:\Users\msuiche\Documents\comae.io\www\img\icon-findus@2x.png">
            <a:extLst>
              <a:ext uri="{FF2B5EF4-FFF2-40B4-BE49-F238E27FC236}">
                <a16:creationId xmlns:a16="http://schemas.microsoft.com/office/drawing/2014/main" xmlns="" id="{995F1F1A-2219-4913-B1FC-52F3475E0B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12F7443-C5FB-442F-A27A-AD5152E37C2F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484243" y="240839"/>
            <a:ext cx="2314378" cy="9913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E9EA872-91D3-43F4-9DC1-E753CFA50E1E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695324" y="455425"/>
            <a:ext cx="108013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2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rgbClr val="344661"/>
          </a:solidFill>
          <a:latin typeface="Work Sans Light" charset="0"/>
          <a:ea typeface="Work Sans Light" charset="0"/>
          <a:cs typeface="Work Sans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rgbClr val="344661"/>
          </a:solidFill>
          <a:latin typeface="Work Sans Light" charset="0"/>
          <a:ea typeface="Work Sans Light" charset="0"/>
          <a:cs typeface="Work Sans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rgbClr val="344661"/>
          </a:solidFill>
          <a:latin typeface="Work Sans Light" charset="0"/>
          <a:ea typeface="Work Sans Light" charset="0"/>
          <a:cs typeface="Work Sans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rgbClr val="344661"/>
          </a:solidFill>
          <a:latin typeface="Work Sans Light" charset="0"/>
          <a:ea typeface="Work Sans Light" charset="0"/>
          <a:cs typeface="Work Sans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rgbClr val="344661"/>
          </a:solidFill>
          <a:latin typeface="Work Sans Light" charset="0"/>
          <a:ea typeface="Work Sans Light" charset="0"/>
          <a:cs typeface="Work Sans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rgbClr val="344661"/>
          </a:solidFill>
          <a:latin typeface="Work Sans Light" charset="0"/>
          <a:ea typeface="Work Sans Light" charset="0"/>
          <a:cs typeface="Work Sans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ecure@bank.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 rot="5400000">
            <a:off x="5872223" y="-2122139"/>
            <a:ext cx="1860728" cy="9248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9500" dirty="0">
                <a:solidFill>
                  <a:srgbClr val="0090F0"/>
                </a:solidFill>
                <a:latin typeface="Work Sans Light" charset="0"/>
                <a:ea typeface="Work Sans Light" charset="0"/>
                <a:cs typeface="Work Sans Light" charset="0"/>
              </a:rPr>
              <a:t>{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1562" y="4034324"/>
            <a:ext cx="9144000" cy="1469831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>
                <a:latin typeface="Work Sans Medium" panose="00000600000000000000" pitchFamily="50" charset="0"/>
              </a:rPr>
              <a:t>Cyber Threat Intelligence: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Understanding adversaries to banks in </a:t>
            </a:r>
            <a:r>
              <a:rPr lang="en-US" sz="3200" dirty="0" smtClean="0"/>
              <a:t>the-GCC and the importance of data sharing.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600" i="1" dirty="0" smtClean="0"/>
              <a:t>Matt </a:t>
            </a:r>
            <a:r>
              <a:rPr lang="en-US" sz="2600" i="1" dirty="0"/>
              <a:t>Suiche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5941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614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25CE58-8555-415C-AC3D-FFF4F495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A5FD80-F2AE-418E-8A14-BD11DE2D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Founder of Comae</a:t>
            </a:r>
          </a:p>
          <a:p>
            <a:pPr lvl="1"/>
            <a:r>
              <a:rPr lang="en-US" dirty="0"/>
              <a:t>Advisory Services</a:t>
            </a:r>
          </a:p>
          <a:p>
            <a:pPr lvl="1"/>
            <a:r>
              <a:rPr lang="en-US" dirty="0"/>
              <a:t>R&amp;D</a:t>
            </a:r>
          </a:p>
          <a:p>
            <a:pPr lvl="1"/>
            <a:r>
              <a:rPr lang="en-US" dirty="0"/>
              <a:t>1M+ </a:t>
            </a:r>
            <a:r>
              <a:rPr lang="en-US" dirty="0" err="1"/>
              <a:t>WannaCry</a:t>
            </a:r>
            <a:r>
              <a:rPr lang="en-US" dirty="0"/>
              <a:t> infection prevented (variant #2)</a:t>
            </a:r>
          </a:p>
          <a:p>
            <a:r>
              <a:rPr lang="en-US" dirty="0"/>
              <a:t>OPCDE Technical Cybersecurity Conference</a:t>
            </a:r>
          </a:p>
          <a:p>
            <a:pPr lvl="1"/>
            <a:r>
              <a:rPr lang="en-US" dirty="0"/>
              <a:t>#2 Edition on April 6-7 2018</a:t>
            </a:r>
          </a:p>
          <a:p>
            <a:r>
              <a:rPr lang="en-US" dirty="0"/>
              <a:t>Enterprise Memory Forensics Platform</a:t>
            </a:r>
          </a:p>
          <a:p>
            <a:r>
              <a:rPr lang="en-US" dirty="0"/>
              <a:t>Porosity: Ethereum’s Smart Contract </a:t>
            </a:r>
            <a:r>
              <a:rPr lang="en-US" dirty="0" err="1"/>
              <a:t>Decompiler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08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47486-2FC5-4E03-B09C-6EACB0AC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Threat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0F7503-9A9B-4BD6-B8C0-5894BE0AC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Everyone seem to have their own definition of it…</a:t>
            </a:r>
          </a:p>
          <a:p>
            <a:r>
              <a:rPr lang="en-US" sz="3200" dirty="0"/>
              <a:t>Is it an Indicator of Compromise (IOC) threat feed product?</a:t>
            </a:r>
          </a:p>
          <a:p>
            <a:r>
              <a:rPr lang="en-US" sz="3200" dirty="0"/>
              <a:t>We personally define intelligence as:</a:t>
            </a:r>
          </a:p>
          <a:p>
            <a:pPr lvl="1"/>
            <a:r>
              <a:rPr lang="en-US" sz="2800" dirty="0"/>
              <a:t>Customer needs-focused capability</a:t>
            </a:r>
          </a:p>
          <a:p>
            <a:pPr lvl="1"/>
            <a:r>
              <a:rPr lang="en-US" sz="2800" dirty="0"/>
              <a:t>Not as a product.</a:t>
            </a:r>
          </a:p>
        </p:txBody>
      </p:sp>
    </p:spTree>
    <p:extLst>
      <p:ext uri="{BB962C8B-B14F-4D97-AF65-F5344CB8AC3E}">
        <p14:creationId xmlns:p14="http://schemas.microsoft.com/office/powerpoint/2010/main" val="180310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41E493-58C3-4334-8EBE-760D18600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C7DB1D-3C89-46BA-8764-89AA1441E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Lazarus Group or Equation Group…</a:t>
            </a:r>
          </a:p>
          <a:p>
            <a:pPr lvl="1"/>
            <a:r>
              <a:rPr lang="en-US" sz="2800" dirty="0"/>
              <a:t>ETERNALBLUE / DOUBLEPULSAR / ETERNALROMANCE</a:t>
            </a:r>
          </a:p>
          <a:p>
            <a:pPr lvl="1"/>
            <a:r>
              <a:rPr lang="en-US" sz="2800" dirty="0"/>
              <a:t>Kernel Remote Code Execution for the masses.</a:t>
            </a:r>
          </a:p>
          <a:p>
            <a:r>
              <a:rPr lang="en-US" sz="3200" dirty="0"/>
              <a:t>The challenges of outsourcing IT </a:t>
            </a:r>
            <a:r>
              <a:rPr lang="en-US" sz="3200" i="1" dirty="0"/>
              <a:t>(totally or partially)</a:t>
            </a:r>
          </a:p>
          <a:p>
            <a:pPr lvl="1"/>
            <a:r>
              <a:rPr lang="en-US" sz="2800" dirty="0"/>
              <a:t>Makes resources control harder</a:t>
            </a:r>
          </a:p>
          <a:p>
            <a:pPr lvl="1"/>
            <a:r>
              <a:rPr lang="en-US" sz="2800" dirty="0"/>
              <a:t>How many machines or admin accounts do you have?</a:t>
            </a:r>
          </a:p>
          <a:p>
            <a:pPr lvl="1"/>
            <a:r>
              <a:rPr lang="en-US" sz="2800" dirty="0"/>
              <a:t>Attracting and retaining talent within your organization</a:t>
            </a:r>
          </a:p>
        </p:txBody>
      </p:sp>
    </p:spTree>
    <p:extLst>
      <p:ext uri="{BB962C8B-B14F-4D97-AF65-F5344CB8AC3E}">
        <p14:creationId xmlns:p14="http://schemas.microsoft.com/office/powerpoint/2010/main" val="365208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4284A5-D184-4FBA-BAA9-8B17C2BD4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Ransomwares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98244E-35A2-457F-BCDF-132841400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Everybody’s threat.</a:t>
            </a:r>
          </a:p>
          <a:p>
            <a:r>
              <a:rPr lang="en-US" dirty="0"/>
              <a:t>In 2017, they impacted personal computers to global large businesses.</a:t>
            </a:r>
          </a:p>
          <a:p>
            <a:pPr lvl="1"/>
            <a:r>
              <a:rPr lang="en-US" dirty="0"/>
              <a:t>Many didn’t have any backups.</a:t>
            </a:r>
          </a:p>
          <a:p>
            <a:r>
              <a:rPr lang="en-US" dirty="0"/>
              <a:t>Attribution?</a:t>
            </a:r>
          </a:p>
          <a:p>
            <a:pPr lvl="1"/>
            <a:r>
              <a:rPr lang="en-US" dirty="0"/>
              <a:t>Does not necessarily help to protect your company better.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1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80CC-5B83-47B7-BC89-9B25C04E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Banks are big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D923A0-1ACD-4F76-A814-2AF589B15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Lots of employees, data control flow is often a problem.</a:t>
            </a:r>
          </a:p>
          <a:p>
            <a:r>
              <a:rPr lang="en-US" sz="3600" dirty="0"/>
              <a:t>Insider jobs can be a problems…</a:t>
            </a:r>
          </a:p>
          <a:p>
            <a:pPr lvl="1"/>
            <a:r>
              <a:rPr lang="en-US" sz="3200" dirty="0"/>
              <a:t>Leaked databases…</a:t>
            </a:r>
          </a:p>
          <a:p>
            <a:pPr lvl="1"/>
            <a:r>
              <a:rPr lang="en-US" sz="3200" dirty="0"/>
              <a:t>How to ensure data permissions, confidentiality and integrity within large organizations?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22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854A2AB-3EBF-4BBD-AC18-EF27165A1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523" y="0"/>
            <a:ext cx="4490953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 flipV="1">
            <a:off x="4439390" y="2363189"/>
            <a:ext cx="2210791" cy="1900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4439390" y="2553195"/>
            <a:ext cx="1450772" cy="1662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V="1">
            <a:off x="4439390" y="3097480"/>
            <a:ext cx="1664527" cy="1801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4439390" y="3475510"/>
            <a:ext cx="2210791" cy="1801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4166257" y="3673430"/>
            <a:ext cx="2483924" cy="1801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4714504" y="4916383"/>
            <a:ext cx="1389413" cy="1662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5260769" y="4377042"/>
            <a:ext cx="368136" cy="2008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63142" y="5096489"/>
            <a:ext cx="1902032" cy="1761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63142" y="5267692"/>
            <a:ext cx="607622" cy="3968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A4AB61-882E-4E2C-A39A-171751ED8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A9BD93-0C58-4B54-9E27-B70A0251E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90D7A91-A30D-4D2C-9A77-EA0084C41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279" y="0"/>
            <a:ext cx="6355441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4969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7AF32E-C437-4874-927D-B35A3D48C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3EBDE0-4308-41D6-B6E5-2B74CB151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organization has enough resources?</a:t>
            </a:r>
          </a:p>
          <a:p>
            <a:pPr lvl="1"/>
            <a:r>
              <a:rPr lang="en-US" dirty="0"/>
              <a:t>Active Directory security engineer</a:t>
            </a:r>
          </a:p>
          <a:p>
            <a:pPr lvl="1"/>
            <a:r>
              <a:rPr lang="en-US" dirty="0"/>
              <a:t>Incident Response Team</a:t>
            </a:r>
          </a:p>
          <a:p>
            <a:pPr lvl="2"/>
            <a:r>
              <a:rPr lang="en-US" dirty="0"/>
              <a:t>Big enough?</a:t>
            </a:r>
          </a:p>
          <a:p>
            <a:pPr lvl="1"/>
            <a:r>
              <a:rPr lang="en-US" dirty="0"/>
              <a:t>Recovery plan</a:t>
            </a:r>
          </a:p>
          <a:p>
            <a:pPr lvl="1"/>
            <a:r>
              <a:rPr lang="en-US" dirty="0"/>
              <a:t>Are you reachable in case of issues</a:t>
            </a:r>
          </a:p>
          <a:p>
            <a:pPr lvl="2"/>
            <a:r>
              <a:rPr lang="en-US" dirty="0">
                <a:hlinkClick r:id="rId2"/>
              </a:rPr>
              <a:t>secure@bank.ae</a:t>
            </a:r>
            <a:r>
              <a:rPr lang="en-US" dirty="0"/>
              <a:t> ?</a:t>
            </a:r>
          </a:p>
          <a:p>
            <a:pPr lvl="1"/>
            <a:r>
              <a:rPr lang="en-US" dirty="0"/>
              <a:t>Is your management supporting your unit?</a:t>
            </a:r>
          </a:p>
          <a:p>
            <a:pPr lvl="2"/>
            <a:r>
              <a:rPr lang="en-US" dirty="0"/>
              <a:t>Budget and decisions</a:t>
            </a:r>
          </a:p>
          <a:p>
            <a:pPr lvl="1"/>
            <a:r>
              <a:rPr lang="en-US" dirty="0"/>
              <a:t>Culture</a:t>
            </a:r>
          </a:p>
          <a:p>
            <a:pPr lvl="2"/>
            <a:r>
              <a:rPr lang="en-US" dirty="0"/>
              <a:t>Not knowing everything is ok. Making mistakes too.</a:t>
            </a:r>
          </a:p>
        </p:txBody>
      </p:sp>
    </p:spTree>
    <p:extLst>
      <p:ext uri="{BB962C8B-B14F-4D97-AF65-F5344CB8AC3E}">
        <p14:creationId xmlns:p14="http://schemas.microsoft.com/office/powerpoint/2010/main" val="276101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77AEB"/>
      </a:accent1>
      <a:accent2>
        <a:srgbClr val="ED7D31"/>
      </a:accent2>
      <a:accent3>
        <a:srgbClr val="A5A5A5"/>
      </a:accent3>
      <a:accent4>
        <a:srgbClr val="FFC000"/>
      </a:accent4>
      <a:accent5>
        <a:srgbClr val="6AAFF3"/>
      </a:accent5>
      <a:accent6>
        <a:srgbClr val="70AD47"/>
      </a:accent6>
      <a:hlink>
        <a:srgbClr val="077AEB"/>
      </a:hlink>
      <a:folHlink>
        <a:srgbClr val="954F72"/>
      </a:folHlink>
    </a:clrScheme>
    <a:fontScheme name="Custom 1">
      <a:majorFont>
        <a:latin typeface="Work Sans Light"/>
        <a:ea typeface=""/>
        <a:cs typeface=""/>
      </a:majorFont>
      <a:minorFont>
        <a:latin typeface="Work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3797</TotalTime>
  <Words>260</Words>
  <Application>Microsoft Macintosh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Times New Roman</vt:lpstr>
      <vt:lpstr>Work Sans</vt:lpstr>
      <vt:lpstr>Work Sans Light</vt:lpstr>
      <vt:lpstr>Work Sans Medium</vt:lpstr>
      <vt:lpstr>等线</vt:lpstr>
      <vt:lpstr>Arial</vt:lpstr>
      <vt:lpstr>Office Theme</vt:lpstr>
      <vt:lpstr>PowerPoint Presentation</vt:lpstr>
      <vt:lpstr>Who am I?</vt:lpstr>
      <vt:lpstr>What’s Threat Intelligence?</vt:lpstr>
      <vt:lpstr>Adversaries</vt:lpstr>
      <vt:lpstr>Ransomwares</vt:lpstr>
      <vt:lpstr>Banks are big organizations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Suiche</dc:creator>
  <cp:lastModifiedBy>Matt Suiche</cp:lastModifiedBy>
  <cp:revision>92</cp:revision>
  <dcterms:created xsi:type="dcterms:W3CDTF">2017-11-06T17:00:05Z</dcterms:created>
  <dcterms:modified xsi:type="dcterms:W3CDTF">2017-12-11T05:46:33Z</dcterms:modified>
</cp:coreProperties>
</file>