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7" r:id="rId5"/>
    <p:sldId id="355" r:id="rId6"/>
    <p:sldId id="363" r:id="rId7"/>
    <p:sldId id="357" r:id="rId8"/>
    <p:sldId id="364" r:id="rId9"/>
    <p:sldId id="365" r:id="rId10"/>
    <p:sldId id="366" r:id="rId11"/>
    <p:sldId id="362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E270DD9A-7358-134D-8EC8-000E8D1FBFD4}">
          <p14:sldIdLst>
            <p14:sldId id="367"/>
            <p14:sldId id="355"/>
            <p14:sldId id="363"/>
            <p14:sldId id="357"/>
            <p14:sldId id="364"/>
            <p14:sldId id="365"/>
            <p14:sldId id="366"/>
            <p14:sldId id="362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3E2"/>
    <a:srgbClr val="8BC751"/>
    <a:srgbClr val="71EFBF"/>
    <a:srgbClr val="92EF25"/>
    <a:srgbClr val="CEEEEE"/>
    <a:srgbClr val="00FA00"/>
    <a:srgbClr val="71A654"/>
    <a:srgbClr val="005C8E"/>
    <a:srgbClr val="F58829"/>
    <a:srgbClr val="00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96766"/>
  </p:normalViewPr>
  <p:slideViewPr>
    <p:cSldViewPr snapToGrid="0">
      <p:cViewPr varScale="1">
        <p:scale>
          <a:sx n="59" d="100"/>
          <a:sy n="59" d="100"/>
        </p:scale>
        <p:origin x="92" y="268"/>
      </p:cViewPr>
      <p:guideLst>
        <p:guide orient="horz" pos="3672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9" d="100"/>
          <a:sy n="139" d="100"/>
        </p:scale>
        <p:origin x="-5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ADE5-277D-4268-BFD4-F84C60D84CB8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9276-DC39-429E-8AC8-B60EA5D2B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42C7B-9950-44E6-87A2-D569EE3D57C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02FE-240A-4D81-A927-B5A593DE7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7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[Stuart to give his intro]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introduce APT33, allow us to introduce ourselves.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&lt;Stuart feel free to add any more slide content)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02FE-240A-4D81-A927-B5A593DE73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02FE-240A-4D81-A927-B5A593DE73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6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03" y="2688803"/>
            <a:ext cx="2526445" cy="41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54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988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183182"/>
            <a:ext cx="10874375" cy="4938299"/>
          </a:xfrm>
        </p:spPr>
        <p:txBody>
          <a:bodyPr numCol="2" spcCol="45720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8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Bullet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798320"/>
            <a:ext cx="10874375" cy="4323161"/>
          </a:xfrm>
        </p:spPr>
        <p:txBody>
          <a:bodyPr numCol="2" spcCol="45720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8160" y="1130445"/>
            <a:ext cx="10891838" cy="620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A1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93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1" y="1798320"/>
            <a:ext cx="5420090" cy="4323161"/>
          </a:xfrm>
        </p:spPr>
        <p:txBody>
          <a:bodyPr numCol="1" spcCol="45720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8160" y="1130445"/>
            <a:ext cx="10891838" cy="620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A1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989591" y="1798320"/>
            <a:ext cx="5420090" cy="4323161"/>
          </a:xfrm>
        </p:spPr>
        <p:txBody>
          <a:bodyPr numCol="1" spcCol="45720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183182"/>
            <a:ext cx="5376811" cy="4938299"/>
          </a:xfrm>
        </p:spPr>
        <p:txBody>
          <a:bodyPr numCol="1" spcCol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453979" y="2330825"/>
            <a:ext cx="4192093" cy="1397895"/>
          </a:xfrm>
        </p:spPr>
        <p:txBody>
          <a:bodyPr>
            <a:noAutofit/>
          </a:bodyPr>
          <a:lstStyle>
            <a:lvl1pPr marL="0" indent="0">
              <a:buNone/>
              <a:defRPr sz="1800" i="0">
                <a:solidFill>
                  <a:srgbClr val="00A1E4"/>
                </a:solidFill>
              </a:defRPr>
            </a:lvl1pPr>
            <a:lvl2pPr marL="457200" indent="0">
              <a:buNone/>
              <a:defRPr sz="1800" i="1"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453979" y="3852482"/>
            <a:ext cx="3921457" cy="262437"/>
          </a:xfrm>
        </p:spPr>
        <p:txBody>
          <a:bodyPr>
            <a:noAutofit/>
          </a:bodyPr>
          <a:lstStyle>
            <a:lvl1pPr marL="0" indent="0">
              <a:buNone/>
              <a:defRPr sz="1100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78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/ 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3691"/>
            <a:ext cx="10874644" cy="61062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183183"/>
            <a:ext cx="10874375" cy="2821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13350" y="4169094"/>
            <a:ext cx="7980321" cy="1035730"/>
          </a:xfrm>
        </p:spPr>
        <p:txBody>
          <a:bodyPr>
            <a:normAutofit/>
          </a:bodyPr>
          <a:lstStyle>
            <a:lvl1pPr marL="0" indent="0">
              <a:buNone/>
              <a:defRPr sz="1800" i="0">
                <a:solidFill>
                  <a:srgbClr val="00A1E4"/>
                </a:solidFill>
              </a:defRPr>
            </a:lvl1pPr>
            <a:lvl2pPr marL="457200" indent="0">
              <a:buNone/>
              <a:defRPr sz="1800" i="1"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4469" y="5239170"/>
            <a:ext cx="3921457" cy="367766"/>
          </a:xfrm>
        </p:spPr>
        <p:txBody>
          <a:bodyPr>
            <a:noAutofit/>
          </a:bodyPr>
          <a:lstStyle>
            <a:lvl1pPr marL="0" indent="0" algn="l">
              <a:buNone/>
              <a:defRPr sz="1100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2946630"/>
            <a:ext cx="4556079" cy="1088409"/>
          </a:xfrm>
        </p:spPr>
        <p:txBody>
          <a:bodyPr>
            <a:noAutofit/>
          </a:bodyPr>
          <a:lstStyle>
            <a:lvl1pPr marL="0" indent="0">
              <a:buNone/>
              <a:defRPr sz="2400" b="1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SECTION: DIVIDER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089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Quot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2946630"/>
            <a:ext cx="4556079" cy="1088409"/>
          </a:xfrm>
        </p:spPr>
        <p:txBody>
          <a:bodyPr>
            <a:noAutofit/>
          </a:bodyPr>
          <a:lstStyle>
            <a:lvl1pPr marL="0" indent="0">
              <a:buNone/>
              <a:defRPr sz="2400" b="1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SECTION: DIVIDER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3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Quote Pur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2946630"/>
            <a:ext cx="4556079" cy="1088409"/>
          </a:xfrm>
        </p:spPr>
        <p:txBody>
          <a:bodyPr>
            <a:noAutofit/>
          </a:bodyPr>
          <a:lstStyle>
            <a:lvl1pPr marL="0" indent="0">
              <a:buNone/>
              <a:defRPr sz="2400" b="1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SECTION: DIVIDER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0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Quot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2946630"/>
            <a:ext cx="4556079" cy="1088409"/>
          </a:xfrm>
        </p:spPr>
        <p:txBody>
          <a:bodyPr>
            <a:noAutofit/>
          </a:bodyPr>
          <a:lstStyle>
            <a:lvl1pPr marL="0" indent="0">
              <a:buNone/>
              <a:defRPr sz="2400" b="1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SECTION: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528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igh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03" y="2688803"/>
            <a:ext cx="2526445" cy="41854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icture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365" y="221017"/>
            <a:ext cx="11750722" cy="562287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00" y="1055672"/>
            <a:ext cx="7310034" cy="1988232"/>
          </a:xfrm>
        </p:spPr>
        <p:txBody>
          <a:bodyPr anchor="t">
            <a:noAutofit/>
          </a:bodyPr>
          <a:lstStyle>
            <a:lvl1pPr algn="l">
              <a:defRPr sz="4000" b="0" i="0" cap="none" baseline="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3350" y="636640"/>
            <a:ext cx="7310034" cy="267346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rgbClr val="2A83A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04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1" y="2547235"/>
            <a:ext cx="6167717" cy="22126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13351" y="5186180"/>
            <a:ext cx="6167717" cy="7526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99314" y="342667"/>
            <a:ext cx="4769774" cy="562819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347564"/>
            <a:ext cx="6167718" cy="157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9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63481" y="2547235"/>
            <a:ext cx="6167717" cy="22126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263481" y="5186180"/>
            <a:ext cx="6167717" cy="7526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30505" y="342669"/>
            <a:ext cx="4769774" cy="5628193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3480" y="340595"/>
            <a:ext cx="6167718" cy="178508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57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u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513351" y="1886552"/>
            <a:ext cx="5054330" cy="420428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217920" y="1886552"/>
            <a:ext cx="5169805" cy="420428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8160" y="1177925"/>
            <a:ext cx="10891838" cy="620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A1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6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u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010082" y="1886552"/>
            <a:ext cx="5377643" cy="4204282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513350" y="1886552"/>
            <a:ext cx="5357247" cy="4204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" y="1177925"/>
            <a:ext cx="10891838" cy="620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A1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29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3725" y="685800"/>
            <a:ext cx="10874644" cy="5517131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37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69384" y="1640293"/>
            <a:ext cx="98905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200" b="0" i="0" dirty="0" smtClean="0">
                <a:solidFill>
                  <a:srgbClr val="404040"/>
                </a:solidFill>
                <a:latin typeface="Helvetica"/>
                <a:ea typeface="Helvetica"/>
                <a:cs typeface="Helvetica"/>
              </a:rPr>
              <a:t>CORPORATE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750846" y="1946928"/>
            <a:ext cx="1005840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#4DA8D4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899852" y="1946928"/>
            <a:ext cx="1005840" cy="100584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#444444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755321" y="3688541"/>
            <a:ext cx="1005840" cy="2195306"/>
            <a:chOff x="4750846" y="3712926"/>
            <a:chExt cx="1005840" cy="2195306"/>
          </a:xfrm>
        </p:grpSpPr>
        <p:sp>
          <p:nvSpPr>
            <p:cNvPr id="7" name="Rectangle 6"/>
            <p:cNvSpPr/>
            <p:nvPr userDrawn="1"/>
          </p:nvSpPr>
          <p:spPr>
            <a:xfrm>
              <a:off x="4750846" y="3712926"/>
              <a:ext cx="1005840" cy="731520"/>
            </a:xfrm>
            <a:prstGeom prst="rect">
              <a:avLst/>
            </a:prstGeom>
            <a:solidFill>
              <a:srgbClr val="005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#005C8E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750846" y="4445192"/>
              <a:ext cx="1005840" cy="731520"/>
            </a:xfrm>
            <a:prstGeom prst="rect">
              <a:avLst/>
            </a:prstGeom>
            <a:solidFill>
              <a:srgbClr val="007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#007DB6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750846" y="5176712"/>
              <a:ext cx="1005840" cy="731520"/>
            </a:xfrm>
            <a:prstGeom prst="rect">
              <a:avLst/>
            </a:prstGeom>
            <a:solidFill>
              <a:srgbClr val="00A1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#00A1E4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7048858" y="1946928"/>
            <a:ext cx="1005840" cy="100584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#646464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04327" y="3688541"/>
            <a:ext cx="1005840" cy="2195306"/>
            <a:chOff x="4750846" y="3712926"/>
            <a:chExt cx="1005840" cy="219530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750846" y="3712926"/>
              <a:ext cx="1005840" cy="731520"/>
            </a:xfrm>
            <a:prstGeom prst="rect">
              <a:avLst/>
            </a:prstGeom>
            <a:solidFill>
              <a:srgbClr val="00A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#00AAAD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50846" y="4445192"/>
              <a:ext cx="1005840" cy="731520"/>
            </a:xfrm>
            <a:prstGeom prst="rect">
              <a:avLst/>
            </a:prstGeom>
            <a:solidFill>
              <a:srgbClr val="5BC4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#5BC4BF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50846" y="5176712"/>
              <a:ext cx="1005840" cy="731520"/>
            </a:xfrm>
            <a:prstGeom prst="rect">
              <a:avLst/>
            </a:prstGeom>
            <a:solidFill>
              <a:srgbClr val="A3D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#A3DAD7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8197864" y="1946928"/>
            <a:ext cx="1005840" cy="100584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#AAAAAA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053333" y="3688541"/>
            <a:ext cx="1005840" cy="2195306"/>
            <a:chOff x="4750846" y="3712926"/>
            <a:chExt cx="1005840" cy="219530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750846" y="3712926"/>
              <a:ext cx="1005840" cy="731520"/>
            </a:xfrm>
            <a:prstGeom prst="rect">
              <a:avLst/>
            </a:prstGeom>
            <a:solidFill>
              <a:srgbClr val="71A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#71A654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750846" y="4445192"/>
              <a:ext cx="1005840" cy="731520"/>
            </a:xfrm>
            <a:prstGeom prst="rect">
              <a:avLst/>
            </a:prstGeom>
            <a:solidFill>
              <a:srgbClr val="8BC7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#8BC751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50846" y="5176712"/>
              <a:ext cx="1005840" cy="731520"/>
            </a:xfrm>
            <a:prstGeom prst="rect">
              <a:avLst/>
            </a:prstGeom>
            <a:solidFill>
              <a:srgbClr val="BED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#BED747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9346870" y="1946928"/>
            <a:ext cx="1005840" cy="100584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tx2"/>
                </a:solidFill>
                <a:latin typeface="Helvetica"/>
                <a:ea typeface="Helvetica"/>
                <a:cs typeface="Helvetica"/>
              </a:rPr>
              <a:t>#D2D2D2</a:t>
            </a:r>
            <a:endParaRPr lang="en-US" sz="1000" b="0" i="0" dirty="0">
              <a:solidFill>
                <a:schemeClr val="tx2"/>
              </a:solidFill>
              <a:latin typeface="Helvetica"/>
              <a:ea typeface="Helvetica"/>
              <a:cs typeface="Helvetica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202339" y="3688541"/>
            <a:ext cx="1005840" cy="2195306"/>
            <a:chOff x="4750846" y="3712926"/>
            <a:chExt cx="1005840" cy="219530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750846" y="3712926"/>
              <a:ext cx="1005840" cy="731520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#FDB913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750846" y="4445192"/>
              <a:ext cx="1005840" cy="731520"/>
            </a:xfrm>
            <a:prstGeom prst="rect">
              <a:avLst/>
            </a:prstGeom>
            <a:solidFill>
              <a:srgbClr val="FFC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#FFCB05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750846" y="5176712"/>
              <a:ext cx="1005840" cy="731520"/>
            </a:xfrm>
            <a:prstGeom prst="rect">
              <a:avLst/>
            </a:prstGeom>
            <a:solidFill>
              <a:srgbClr val="FFDE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#FFDE2F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10495878" y="1946928"/>
            <a:ext cx="1005840" cy="10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tx2"/>
                </a:solidFill>
                <a:latin typeface="Helvetica"/>
                <a:ea typeface="Helvetica"/>
                <a:cs typeface="Helvetica"/>
              </a:rPr>
              <a:t>#E6E6E6</a:t>
            </a:r>
            <a:endParaRPr lang="en-US" sz="1000" b="0" i="0" dirty="0">
              <a:solidFill>
                <a:schemeClr val="tx2"/>
              </a:solidFill>
              <a:latin typeface="Helvetica"/>
              <a:ea typeface="Helvetica"/>
              <a:cs typeface="Helvetica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351347" y="3688541"/>
            <a:ext cx="1005840" cy="2195306"/>
            <a:chOff x="4750846" y="3712926"/>
            <a:chExt cx="1005840" cy="219530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4750846" y="3712926"/>
              <a:ext cx="1005840" cy="731520"/>
            </a:xfrm>
            <a:prstGeom prst="rect">
              <a:avLst/>
            </a:prstGeom>
            <a:solidFill>
              <a:srgbClr val="DC6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#DC662D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750846" y="4445192"/>
              <a:ext cx="1005840" cy="731520"/>
            </a:xfrm>
            <a:prstGeom prst="rect">
              <a:avLst/>
            </a:prstGeom>
            <a:solidFill>
              <a:srgbClr val="F58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#F58229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750846" y="5176712"/>
              <a:ext cx="1005840" cy="731520"/>
            </a:xfrm>
            <a:prstGeom prst="rect">
              <a:avLst/>
            </a:prstGeom>
            <a:solidFill>
              <a:srgbClr val="FAA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 anchorCtr="0"/>
            <a:lstStyle/>
            <a:p>
              <a:r>
                <a:rPr lang="en-US" sz="1000" b="0" i="0" dirty="0" smtClean="0">
                  <a:solidFill>
                    <a:schemeClr val="bg1"/>
                  </a:solidFill>
                  <a:latin typeface="Helvetica"/>
                  <a:ea typeface="Helvetica"/>
                  <a:cs typeface="Helvetica"/>
                </a:rPr>
                <a:t>#FAA634</a:t>
              </a:r>
              <a:endParaRPr lang="en-US" sz="1000" b="0" i="0" dirty="0">
                <a:solidFill>
                  <a:schemeClr val="bg1"/>
                </a:solidFill>
                <a:latin typeface="Helvetica"/>
                <a:ea typeface="Helvetica"/>
                <a:cs typeface="Helvetica"/>
              </a:endParaRPr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669384" y="1946928"/>
            <a:ext cx="1005840" cy="39369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#D82435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818390" y="1946928"/>
            <a:ext cx="1005840" cy="3936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bg1"/>
                </a:solidFill>
                <a:latin typeface="Helvetica"/>
                <a:ea typeface="Helvetica"/>
                <a:cs typeface="Helvetica"/>
              </a:rPr>
              <a:t>#000000</a:t>
            </a:r>
            <a:endParaRPr lang="en-US" sz="1000" b="0" i="0" dirty="0">
              <a:solidFill>
                <a:schemeClr val="bg1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967396" y="1946927"/>
            <a:ext cx="1005840" cy="393691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 anchorCtr="0"/>
          <a:lstStyle/>
          <a:p>
            <a:r>
              <a:rPr lang="en-US" sz="1000" b="0" i="0" dirty="0" smtClean="0">
                <a:solidFill>
                  <a:schemeClr val="tx2"/>
                </a:solidFill>
                <a:latin typeface="Helvetica"/>
                <a:ea typeface="Helvetica"/>
                <a:cs typeface="Helvetica"/>
              </a:rPr>
              <a:t>#FFFFFF</a:t>
            </a:r>
            <a:endParaRPr lang="en-US" sz="1000" b="0" i="0" dirty="0">
              <a:solidFill>
                <a:schemeClr val="tx2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750846" y="1646304"/>
            <a:ext cx="698433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200" b="0" i="0" dirty="0" smtClean="0">
                <a:solidFill>
                  <a:srgbClr val="404040"/>
                </a:solidFill>
                <a:latin typeface="Helvetica"/>
                <a:ea typeface="Helvetica"/>
                <a:cs typeface="Helvetica"/>
              </a:rPr>
              <a:t>PRIMARY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50846" y="3381665"/>
            <a:ext cx="99546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200" b="0" i="0" dirty="0" smtClean="0">
                <a:solidFill>
                  <a:srgbClr val="404040"/>
                </a:solidFill>
                <a:latin typeface="Helvetica"/>
                <a:ea typeface="Helvetica"/>
                <a:cs typeface="Helvetica"/>
              </a:rPr>
              <a:t>SECONDARY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3691"/>
            <a:ext cx="10874644" cy="61062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COLOR PALETTE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57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8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99"/>
            <a:ext cx="7914640" cy="7526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463397"/>
            <a:ext cx="804783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67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Proprietary and Confidential Information. © Copyright 2014, iSIGHT Partners, Inc. All Rights Reserved     </a:t>
            </a:r>
            <a:r>
              <a:rPr lang="en-US" b="1" dirty="0"/>
              <a:t>www.isightpartners.com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6037" y="6452815"/>
            <a:ext cx="2466363" cy="32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8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3691"/>
            <a:ext cx="10874644" cy="6106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tx2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183182"/>
            <a:ext cx="10874375" cy="493829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68" r="-4403" b="28380"/>
          <a:stretch/>
        </p:blipFill>
        <p:spPr>
          <a:xfrm>
            <a:off x="10029520" y="6197601"/>
            <a:ext cx="1723190" cy="5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60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5403"/>
          <a:stretch/>
        </p:blipFill>
        <p:spPr>
          <a:xfrm>
            <a:off x="0" y="0"/>
            <a:ext cx="12203811" cy="686909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66" y="2683613"/>
            <a:ext cx="2526445" cy="41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38"/>
            <a:ext cx="12198092" cy="6863460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514486" y="6504428"/>
            <a:ext cx="45096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F6EA3-422E-A24A-94F1-85C9E34A32C3}" type="slidenum">
              <a:rPr lang="en-US" smtClean="0">
                <a:solidFill>
                  <a:srgbClr val="E7E6E6"/>
                </a:solidFill>
                <a:latin typeface="Helvetica"/>
                <a:cs typeface="Helvetica"/>
              </a:rPr>
              <a:pPr/>
              <a:t>‹#›</a:t>
            </a:fld>
            <a:endParaRPr lang="en-US" dirty="0">
              <a:solidFill>
                <a:srgbClr val="E7E6E6"/>
              </a:solidFill>
              <a:latin typeface="Helvetica"/>
              <a:cs typeface="Helvetic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66" y="2683613"/>
            <a:ext cx="2526445" cy="418547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12192000" cy="6860032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514486" y="6504428"/>
            <a:ext cx="45096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F6EA3-422E-A24A-94F1-85C9E34A32C3}" type="slidenum">
              <a:rPr lang="en-US" smtClean="0">
                <a:solidFill>
                  <a:srgbClr val="E7E6E6"/>
                </a:solidFill>
                <a:latin typeface="Helvetica"/>
                <a:cs typeface="Helvetica"/>
              </a:rPr>
              <a:pPr/>
              <a:t>‹#›</a:t>
            </a:fld>
            <a:endParaRPr lang="en-US" dirty="0">
              <a:solidFill>
                <a:srgbClr val="E7E6E6"/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15" y="2683613"/>
            <a:ext cx="2526445" cy="418547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28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5" cy="6857997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514486" y="6504428"/>
            <a:ext cx="45096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F6EA3-422E-A24A-94F1-85C9E34A32C3}" type="slidenum">
              <a:rPr lang="en-US" smtClean="0">
                <a:solidFill>
                  <a:srgbClr val="E7E6E6"/>
                </a:solidFill>
                <a:latin typeface="Helvetica"/>
                <a:cs typeface="Helvetica"/>
              </a:rPr>
              <a:pPr/>
              <a:t>‹#›</a:t>
            </a:fld>
            <a:endParaRPr lang="en-US" dirty="0">
              <a:solidFill>
                <a:srgbClr val="E7E6E6"/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25" y="2677652"/>
            <a:ext cx="2526445" cy="418547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28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6" cy="6857998"/>
          </a:xfrm>
          <a:prstGeom prst="rect">
            <a:avLst/>
          </a:prstGeom>
        </p:spPr>
      </p:pic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25503" y="6504428"/>
            <a:ext cx="420908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44444"/>
                </a:solidFill>
                <a:latin typeface="Helvetica"/>
                <a:cs typeface="Helvetica"/>
              </a:rPr>
              <a:t>Copyright ©</a:t>
            </a:r>
            <a:r>
              <a:rPr lang="en-US" baseline="0" dirty="0" smtClean="0">
                <a:solidFill>
                  <a:srgbClr val="444444"/>
                </a:solidFill>
                <a:latin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444444"/>
                </a:solidFill>
                <a:latin typeface="Helvetica"/>
                <a:cs typeface="Helvetica"/>
              </a:rPr>
              <a:t>FireEye</a:t>
            </a:r>
            <a:r>
              <a:rPr lang="en-US" dirty="0" smtClean="0">
                <a:solidFill>
                  <a:srgbClr val="444444"/>
                </a:solidFill>
                <a:latin typeface="Helvetica"/>
                <a:cs typeface="Helvetica"/>
              </a:rPr>
              <a:t>, Inc. All rights reserved.</a:t>
            </a:r>
            <a:endParaRPr lang="en-US" dirty="0">
              <a:solidFill>
                <a:srgbClr val="444444"/>
              </a:solidFill>
              <a:latin typeface="Helvetica"/>
              <a:cs typeface="Helvetica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514486" y="6504428"/>
            <a:ext cx="45096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F6EA3-422E-A24A-94F1-85C9E34A32C3}" type="slidenum">
              <a:rPr lang="en-US" smtClean="0">
                <a:solidFill>
                  <a:schemeClr val="tx2"/>
                </a:solidFill>
                <a:latin typeface="Helvetica"/>
                <a:cs typeface="Helvetica"/>
              </a:rPr>
              <a:pPr/>
              <a:t>‹#›</a:t>
            </a:fld>
            <a:endParaRPr lang="en-US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25" y="2671047"/>
            <a:ext cx="2526445" cy="418547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01447" y="2255335"/>
            <a:ext cx="8839125" cy="880774"/>
          </a:xfrm>
        </p:spPr>
        <p:txBody>
          <a:bodyPr anchor="b">
            <a:noAutofit/>
          </a:bodyPr>
          <a:lstStyle>
            <a:lvl1pPr algn="l">
              <a:defRPr sz="3600" b="0" i="0" cap="none" baseline="0">
                <a:solidFill>
                  <a:srgbClr val="40404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448" y="3167106"/>
            <a:ext cx="7310034" cy="60761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1800" b="0" cap="none" baseline="0">
                <a:solidFill>
                  <a:srgbClr val="00A1E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1448" y="3789459"/>
            <a:ext cx="4741863" cy="92398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728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183182"/>
            <a:ext cx="10874375" cy="49382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28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3350" y="1808480"/>
            <a:ext cx="10874375" cy="4313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350" y="550764"/>
            <a:ext cx="10874644" cy="53670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404040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18160" y="1130445"/>
            <a:ext cx="10891838" cy="620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A1E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62" y="6138703"/>
            <a:ext cx="1837838" cy="7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307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825503" y="6504428"/>
            <a:ext cx="4209080" cy="225778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Copyright ©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FireEye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, Inc. All rights reserved.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14486" y="6504428"/>
            <a:ext cx="450960" cy="225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80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0F6EA3-422E-A24A-94F1-85C9E34A32C3}" type="slidenum">
              <a:rPr lang="en-US" smtClean="0">
                <a:latin typeface="Helvetica"/>
                <a:cs typeface="Helvetica"/>
              </a:rPr>
              <a:pPr/>
              <a:t>‹#›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174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8" r:id="rId3"/>
    <p:sldLayoutId id="2147483689" r:id="rId4"/>
    <p:sldLayoutId id="2147483675" r:id="rId5"/>
    <p:sldLayoutId id="2147483676" r:id="rId6"/>
    <p:sldLayoutId id="2147483677" r:id="rId7"/>
    <p:sldLayoutId id="2147483650" r:id="rId8"/>
    <p:sldLayoutId id="2147483683" r:id="rId9"/>
    <p:sldLayoutId id="2147483673" r:id="rId10"/>
    <p:sldLayoutId id="2147483660" r:id="rId11"/>
    <p:sldLayoutId id="2147483684" r:id="rId12"/>
    <p:sldLayoutId id="2147483686" r:id="rId13"/>
    <p:sldLayoutId id="2147483662" r:id="rId14"/>
    <p:sldLayoutId id="2147483659" r:id="rId15"/>
    <p:sldLayoutId id="2147483654" r:id="rId16"/>
    <p:sldLayoutId id="2147483664" r:id="rId17"/>
    <p:sldLayoutId id="2147483665" r:id="rId18"/>
    <p:sldLayoutId id="2147483666" r:id="rId19"/>
    <p:sldLayoutId id="2147483674" r:id="rId20"/>
    <p:sldLayoutId id="2147483653" r:id="rId21"/>
    <p:sldLayoutId id="2147483663" r:id="rId22"/>
    <p:sldLayoutId id="2147483651" r:id="rId23"/>
    <p:sldLayoutId id="2147483652" r:id="rId24"/>
    <p:sldLayoutId id="2147483657" r:id="rId25"/>
    <p:sldLayoutId id="2147483685" r:id="rId26"/>
    <p:sldLayoutId id="2147483690" r:id="rId27"/>
    <p:sldLayoutId id="2147483691" r:id="rId28"/>
    <p:sldLayoutId id="2147483692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04040"/>
          </a:solidFill>
          <a:latin typeface="Helvetica"/>
          <a:ea typeface="+mj-ea"/>
          <a:cs typeface="Helvetica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Helvetica"/>
          <a:ea typeface="+mn-ea"/>
          <a:cs typeface="Helvetica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rgbClr val="404040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hyperlink" Target="https://www.linkedin.com/in/2stuartdavis/" TargetMode="External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997839"/>
            <a:ext cx="8641080" cy="4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6" y="2069589"/>
            <a:ext cx="10628517" cy="880774"/>
          </a:xfrm>
        </p:spPr>
        <p:txBody>
          <a:bodyPr/>
          <a:lstStyle/>
          <a:p>
            <a:r>
              <a:rPr lang="en-US" sz="4000" dirty="0"/>
              <a:t>Detecting and Mitigating Threats: The Evolving Threat Landscape in the </a:t>
            </a:r>
            <a:r>
              <a:rPr lang="en-US" sz="4000" dirty="0" smtClean="0"/>
              <a:t>GCC</a:t>
            </a:r>
            <a:endParaRPr lang="en-US" sz="4000" dirty="0">
              <a:effectLst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1890" y="1563667"/>
            <a:ext cx="706582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 Placeholder 3"/>
          <p:cNvSpPr txBox="1">
            <a:spLocks/>
          </p:cNvSpPr>
          <p:nvPr/>
        </p:nvSpPr>
        <p:spPr>
          <a:xfrm>
            <a:off x="581890" y="3472716"/>
            <a:ext cx="8035637" cy="923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400" b="0" kern="120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0404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Presented by:</a:t>
            </a:r>
          </a:p>
          <a:p>
            <a:r>
              <a:rPr lang="en-US" sz="1800" dirty="0" smtClean="0"/>
              <a:t>STUART DAVIS </a:t>
            </a:r>
            <a:r>
              <a:rPr lang="en-US" sz="1800" b="1" dirty="0" smtClean="0">
                <a:solidFill>
                  <a:srgbClr val="C00000"/>
                </a:solidFill>
              </a:rPr>
              <a:t>| </a:t>
            </a:r>
            <a:r>
              <a:rPr lang="en-US" sz="1800" dirty="0"/>
              <a:t>Director, </a:t>
            </a:r>
            <a:r>
              <a:rPr lang="en-US" sz="1800" dirty="0" smtClean="0"/>
              <a:t>Global Services &amp; Intelligence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6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3350" y="1183183"/>
            <a:ext cx="5160337" cy="3685622"/>
          </a:xfrm>
        </p:spPr>
        <p:txBody>
          <a:bodyPr/>
          <a:lstStyle/>
          <a:p>
            <a:r>
              <a:rPr lang="en-US" sz="2000" dirty="0" smtClean="0"/>
              <a:t>Who I am:</a:t>
            </a:r>
          </a:p>
          <a:p>
            <a:pPr lvl="1"/>
            <a:r>
              <a:rPr lang="en-US" sz="1800" dirty="0" smtClean="0"/>
              <a:t>Stuart Davis </a:t>
            </a:r>
            <a:endParaRPr lang="en-US" sz="1800" dirty="0"/>
          </a:p>
          <a:p>
            <a:pPr lvl="1"/>
            <a:r>
              <a:rPr lang="en-US" sz="1800" dirty="0" smtClean="0"/>
              <a:t>Director</a:t>
            </a:r>
            <a:r>
              <a:rPr lang="en-US" sz="1800" dirty="0"/>
              <a:t>, </a:t>
            </a:r>
            <a:r>
              <a:rPr lang="en-US" sz="1800" dirty="0" smtClean="0"/>
              <a:t>Global Services &amp; Intelligence</a:t>
            </a:r>
            <a:br>
              <a:rPr lang="en-US" sz="1800" dirty="0" smtClean="0"/>
            </a:br>
            <a:r>
              <a:rPr lang="en-US" sz="1800" dirty="0" smtClean="0"/>
              <a:t>Europe</a:t>
            </a:r>
            <a:r>
              <a:rPr lang="en-US" sz="1800" dirty="0"/>
              <a:t>, Middle East &amp; </a:t>
            </a:r>
            <a:r>
              <a:rPr lang="en-US" sz="1800" dirty="0" smtClean="0"/>
              <a:t>Africa</a:t>
            </a:r>
          </a:p>
          <a:p>
            <a:pPr lvl="1"/>
            <a:r>
              <a:rPr lang="en-US" sz="1800" dirty="0" smtClean="0"/>
              <a:t>Previously, Consulting Services Manager, McAfee</a:t>
            </a:r>
          </a:p>
          <a:p>
            <a:pPr lvl="1"/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://www.linkedin.com/in/2stuartdavis/</a:t>
            </a:r>
            <a:r>
              <a:rPr lang="en-US" sz="1800" dirty="0"/>
              <a:t> </a:t>
            </a:r>
          </a:p>
          <a:p>
            <a:pPr lvl="1"/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64" y="4319347"/>
            <a:ext cx="1820888" cy="18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623">
            <a:off x="5589449" y="264502"/>
            <a:ext cx="4323106" cy="2175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64" y="3438281"/>
            <a:ext cx="439656" cy="43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4827">
            <a:off x="7734512" y="2172344"/>
            <a:ext cx="4184923" cy="2354019"/>
          </a:xfrm>
          <a:prstGeom prst="roundRect">
            <a:avLst>
              <a:gd name="adj" fmla="val 128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4819" r="5316"/>
          <a:stretch/>
        </p:blipFill>
        <p:spPr>
          <a:xfrm rot="21366495">
            <a:off x="5912804" y="4314605"/>
            <a:ext cx="3845985" cy="2139881"/>
          </a:xfrm>
          <a:prstGeom prst="roundRect">
            <a:avLst>
              <a:gd name="adj" fmla="val 194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5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we have today?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Something</a:t>
            </a:r>
          </a:p>
          <a:p>
            <a:r>
              <a:rPr lang="en-US" dirty="0" smtClean="0"/>
              <a:t>Alert You</a:t>
            </a:r>
          </a:p>
          <a:p>
            <a:r>
              <a:rPr lang="en-US" dirty="0" smtClean="0"/>
              <a:t>Ask you to check 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3" y="1825625"/>
            <a:ext cx="8161867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18" t="7131" r="4875" b="3342"/>
          <a:stretch/>
        </p:blipFill>
        <p:spPr>
          <a:xfrm>
            <a:off x="3605645" y="937499"/>
            <a:ext cx="8586355" cy="57170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54978" y="6567619"/>
            <a:ext cx="2937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blogs.mulesoft.com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/dev/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-dev/webinar-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</a:rPr>
              <a:t>api</a:t>
            </a:r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-strategy/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we have today?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Something</a:t>
            </a:r>
          </a:p>
          <a:p>
            <a:r>
              <a:rPr lang="en-US" dirty="0" smtClean="0"/>
              <a:t>Alert You</a:t>
            </a:r>
          </a:p>
          <a:p>
            <a:r>
              <a:rPr lang="en-US" dirty="0" smtClean="0"/>
              <a:t>Ask you to check it</a:t>
            </a:r>
          </a:p>
          <a:p>
            <a:r>
              <a:rPr lang="en-US" dirty="0" smtClean="0"/>
              <a:t>We need to </a:t>
            </a:r>
            <a:r>
              <a:rPr lang="en-US" b="1" u="sng" dirty="0" smtClean="0">
                <a:solidFill>
                  <a:srgbClr val="0070C0"/>
                </a:solidFill>
              </a:rPr>
              <a:t>triage</a:t>
            </a:r>
          </a:p>
          <a:p>
            <a:r>
              <a:rPr lang="en-US" dirty="0" smtClean="0"/>
              <a:t>We need </a:t>
            </a:r>
            <a:r>
              <a:rPr lang="en-US" b="1" u="sng" dirty="0" smtClean="0">
                <a:solidFill>
                  <a:srgbClr val="FFC000"/>
                </a:solidFill>
              </a:rPr>
              <a:t>context</a:t>
            </a:r>
            <a:endParaRPr lang="en-US" b="1" u="sng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61" y="1825625"/>
            <a:ext cx="7734162" cy="396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9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we have today?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Something</a:t>
            </a:r>
          </a:p>
          <a:p>
            <a:r>
              <a:rPr lang="en-US" dirty="0" smtClean="0"/>
              <a:t>Alert You</a:t>
            </a:r>
          </a:p>
          <a:p>
            <a:r>
              <a:rPr lang="en-US" dirty="0" smtClean="0"/>
              <a:t>Ask you to check it</a:t>
            </a:r>
          </a:p>
          <a:p>
            <a:r>
              <a:rPr lang="en-US" dirty="0" smtClean="0"/>
              <a:t>We need to </a:t>
            </a:r>
            <a:r>
              <a:rPr lang="en-US" u="sng" dirty="0" smtClean="0"/>
              <a:t>triage</a:t>
            </a:r>
          </a:p>
          <a:p>
            <a:r>
              <a:rPr lang="en-US" dirty="0" smtClean="0"/>
              <a:t>We need </a:t>
            </a:r>
            <a:r>
              <a:rPr lang="en-US" u="sng" dirty="0" smtClean="0"/>
              <a:t>context</a:t>
            </a:r>
          </a:p>
          <a:p>
            <a:r>
              <a:rPr lang="en-US" dirty="0" smtClean="0"/>
              <a:t>We need to </a:t>
            </a:r>
            <a:r>
              <a:rPr lang="en-US" b="1" u="sng" dirty="0" smtClean="0">
                <a:solidFill>
                  <a:srgbClr val="8BC751"/>
                </a:solidFill>
              </a:rPr>
              <a:t>timeline</a:t>
            </a:r>
            <a:endParaRPr lang="en-US" b="1" u="sng" dirty="0">
              <a:solidFill>
                <a:srgbClr val="8BC7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08" y="1825625"/>
            <a:ext cx="7810213" cy="393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3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we have today?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Something</a:t>
            </a:r>
          </a:p>
          <a:p>
            <a:r>
              <a:rPr lang="en-US" dirty="0" smtClean="0"/>
              <a:t>Alert You</a:t>
            </a:r>
          </a:p>
          <a:p>
            <a:r>
              <a:rPr lang="en-US" dirty="0" smtClean="0"/>
              <a:t>Ask you to check it</a:t>
            </a:r>
          </a:p>
          <a:p>
            <a:r>
              <a:rPr lang="en-US" dirty="0" smtClean="0"/>
              <a:t>We need to </a:t>
            </a:r>
            <a:r>
              <a:rPr lang="en-US" u="sng" dirty="0" smtClean="0"/>
              <a:t>triage</a:t>
            </a:r>
          </a:p>
          <a:p>
            <a:r>
              <a:rPr lang="en-US" dirty="0" smtClean="0"/>
              <a:t>We need </a:t>
            </a:r>
            <a:r>
              <a:rPr lang="en-US" u="sng" dirty="0" smtClean="0"/>
              <a:t>context</a:t>
            </a:r>
          </a:p>
          <a:p>
            <a:r>
              <a:rPr lang="en-US" dirty="0" smtClean="0"/>
              <a:t>We need to </a:t>
            </a:r>
            <a:r>
              <a:rPr lang="en-US" u="sng" dirty="0" smtClean="0"/>
              <a:t>timeline</a:t>
            </a:r>
          </a:p>
          <a:p>
            <a:r>
              <a:rPr lang="en-US" dirty="0" smtClean="0"/>
              <a:t>We need to </a:t>
            </a:r>
            <a:r>
              <a:rPr lang="en-US" b="1" u="sng" dirty="0" smtClean="0">
                <a:solidFill>
                  <a:srgbClr val="FF0000"/>
                </a:solidFill>
              </a:rPr>
              <a:t>fully scope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4" y="1825625"/>
            <a:ext cx="7695414" cy="3773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8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APT Hunting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/>
          <a:stretch/>
        </p:blipFill>
        <p:spPr>
          <a:xfrm>
            <a:off x="2802381" y="661831"/>
            <a:ext cx="7758388" cy="56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7831" y="5423326"/>
            <a:ext cx="107717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Anti-Virus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6277" y="5202270"/>
            <a:ext cx="89423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Firewall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2591" y="5040396"/>
            <a:ext cx="94128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IDS/IPS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09219" y="4733094"/>
            <a:ext cx="277478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Incident Response Retainer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9348" y="4489893"/>
            <a:ext cx="1627262" cy="313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NG Firewall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156" y="4255943"/>
            <a:ext cx="84358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SIEM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8465" y="4006125"/>
            <a:ext cx="21652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SIEM </a:t>
            </a:r>
            <a:r>
              <a:rPr lang="en-US" sz="1400" b="1" dirty="0" smtClean="0">
                <a:solidFill>
                  <a:srgbClr val="FF0000"/>
                </a:solidFill>
              </a:rPr>
              <a:t>Monitoring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6110" y="3708670"/>
            <a:ext cx="436033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Advanced Threat </a:t>
            </a: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Protection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0791" y="3443165"/>
            <a:ext cx="489329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Threat Detection </a:t>
            </a:r>
            <a:r>
              <a:rPr lang="en-US" sz="1400" b="1" smtClean="0"/>
              <a:t>&amp; </a:t>
            </a:r>
            <a:r>
              <a:rPr lang="en-US" sz="1400" b="1" dirty="0" smtClean="0"/>
              <a:t>Response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3839" y="2588576"/>
            <a:ext cx="33190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Logs Analytics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177" y="2887483"/>
            <a:ext cx="483551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On-demand CIRT </a:t>
            </a: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Services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6581" y="3183824"/>
            <a:ext cx="25908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Response </a:t>
            </a:r>
            <a:r>
              <a:rPr lang="en-US" sz="1400" b="1" dirty="0" smtClean="0">
                <a:solidFill>
                  <a:srgbClr val="FF0000"/>
                </a:solidFill>
              </a:rPr>
              <a:t>Capability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4256" y="2311999"/>
            <a:ext cx="30106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Threat Intel </a:t>
            </a:r>
            <a:r>
              <a:rPr lang="en-US" sz="1400" b="1" dirty="0" smtClean="0">
                <a:solidFill>
                  <a:srgbClr val="FF0000"/>
                </a:solidFill>
                <a:sym typeface="Arial"/>
              </a:rPr>
              <a:t>/ </a:t>
            </a:r>
            <a:r>
              <a:rPr lang="en-US" sz="1400" b="1" dirty="0" smtClean="0">
                <a:solidFill>
                  <a:srgbClr val="FF0000"/>
                </a:solidFill>
              </a:rPr>
              <a:t>Data Analytics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6228" y="2044290"/>
            <a:ext cx="33624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Network </a:t>
            </a:r>
            <a:r>
              <a:rPr lang="en-US" sz="1400" b="1" smtClean="0"/>
              <a:t>Forensics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8212" y="1621568"/>
            <a:ext cx="361853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Incident Response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8282" y="1282261"/>
            <a:ext cx="37884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Threat </a:t>
            </a:r>
            <a:r>
              <a:rPr kumimoji="0" lang="en-US" sz="1400" b="1" i="0" u="none" strike="noStrike" cap="none" spc="0" normalizeH="0" baseline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Intelligence Capability</a:t>
            </a:r>
            <a:r>
              <a:rPr kumimoji="0" lang="en-US" sz="1400" b="1" i="0" u="none" strike="noStrike" cap="none" spc="0" normalizeH="0" smtClean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/ Service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26262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7689" y="909737"/>
            <a:ext cx="19791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sz="1400" b="1" dirty="0">
                <a:solidFill>
                  <a:srgbClr val="FF0000"/>
                </a:solidFill>
                <a:sym typeface="Arial"/>
              </a:rPr>
              <a:t>APT Hunting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02381" y="4176740"/>
            <a:ext cx="5530089" cy="0"/>
          </a:xfrm>
          <a:prstGeom prst="line">
            <a:avLst/>
          </a:prstGeom>
          <a:ln w="476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34840" y="2488671"/>
            <a:ext cx="1451388" cy="14499"/>
          </a:xfrm>
          <a:prstGeom prst="line">
            <a:avLst/>
          </a:prstGeom>
          <a:ln w="476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810656" y="4197246"/>
            <a:ext cx="7742419" cy="2121108"/>
          </a:xfrm>
          <a:custGeom>
            <a:avLst/>
            <a:gdLst>
              <a:gd name="connsiteX0" fmla="*/ 7495 w 7742419"/>
              <a:gd name="connsiteY0" fmla="*/ 0 h 2121108"/>
              <a:gd name="connsiteX1" fmla="*/ 5583836 w 7742419"/>
              <a:gd name="connsiteY1" fmla="*/ 7495 h 2121108"/>
              <a:gd name="connsiteX2" fmla="*/ 5786203 w 7742419"/>
              <a:gd name="connsiteY2" fmla="*/ 382249 h 2121108"/>
              <a:gd name="connsiteX3" fmla="*/ 5898629 w 7742419"/>
              <a:gd name="connsiteY3" fmla="*/ 427220 h 2121108"/>
              <a:gd name="connsiteX4" fmla="*/ 5988570 w 7742419"/>
              <a:gd name="connsiteY4" fmla="*/ 434715 h 2121108"/>
              <a:gd name="connsiteX5" fmla="*/ 6168452 w 7742419"/>
              <a:gd name="connsiteY5" fmla="*/ 682052 h 2121108"/>
              <a:gd name="connsiteX6" fmla="*/ 6175947 w 7742419"/>
              <a:gd name="connsiteY6" fmla="*/ 749508 h 2121108"/>
              <a:gd name="connsiteX7" fmla="*/ 6498236 w 7742419"/>
              <a:gd name="connsiteY7" fmla="*/ 809469 h 2121108"/>
              <a:gd name="connsiteX8" fmla="*/ 6618157 w 7742419"/>
              <a:gd name="connsiteY8" fmla="*/ 899410 h 2121108"/>
              <a:gd name="connsiteX9" fmla="*/ 6828019 w 7742419"/>
              <a:gd name="connsiteY9" fmla="*/ 884420 h 2121108"/>
              <a:gd name="connsiteX10" fmla="*/ 6932951 w 7742419"/>
              <a:gd name="connsiteY10" fmla="*/ 1094282 h 2121108"/>
              <a:gd name="connsiteX11" fmla="*/ 7015396 w 7742419"/>
              <a:gd name="connsiteY11" fmla="*/ 779488 h 2121108"/>
              <a:gd name="connsiteX12" fmla="*/ 7075357 w 7742419"/>
              <a:gd name="connsiteY12" fmla="*/ 1109272 h 2121108"/>
              <a:gd name="connsiteX13" fmla="*/ 7450111 w 7742419"/>
              <a:gd name="connsiteY13" fmla="*/ 1116767 h 2121108"/>
              <a:gd name="connsiteX14" fmla="*/ 7540052 w 7742419"/>
              <a:gd name="connsiteY14" fmla="*/ 1416570 h 2121108"/>
              <a:gd name="connsiteX15" fmla="*/ 7600013 w 7742419"/>
              <a:gd name="connsiteY15" fmla="*/ 1491521 h 2121108"/>
              <a:gd name="connsiteX16" fmla="*/ 7742419 w 7742419"/>
              <a:gd name="connsiteY16" fmla="*/ 1491521 h 2121108"/>
              <a:gd name="connsiteX17" fmla="*/ 7742419 w 7742419"/>
              <a:gd name="connsiteY17" fmla="*/ 2113613 h 2121108"/>
              <a:gd name="connsiteX18" fmla="*/ 0 w 7742419"/>
              <a:gd name="connsiteY18" fmla="*/ 2121108 h 2121108"/>
              <a:gd name="connsiteX19" fmla="*/ 7495 w 7742419"/>
              <a:gd name="connsiteY19" fmla="*/ 0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42419" h="2121108">
                <a:moveTo>
                  <a:pt x="7495" y="0"/>
                </a:moveTo>
                <a:lnTo>
                  <a:pt x="5583836" y="7495"/>
                </a:lnTo>
                <a:lnTo>
                  <a:pt x="5786203" y="382249"/>
                </a:lnTo>
                <a:lnTo>
                  <a:pt x="5898629" y="427220"/>
                </a:lnTo>
                <a:lnTo>
                  <a:pt x="5988570" y="434715"/>
                </a:lnTo>
                <a:lnTo>
                  <a:pt x="6168452" y="682052"/>
                </a:lnTo>
                <a:lnTo>
                  <a:pt x="6175947" y="749508"/>
                </a:lnTo>
                <a:lnTo>
                  <a:pt x="6498236" y="809469"/>
                </a:lnTo>
                <a:lnTo>
                  <a:pt x="6618157" y="899410"/>
                </a:lnTo>
                <a:lnTo>
                  <a:pt x="6828019" y="884420"/>
                </a:lnTo>
                <a:lnTo>
                  <a:pt x="6932951" y="1094282"/>
                </a:lnTo>
                <a:lnTo>
                  <a:pt x="7015396" y="779488"/>
                </a:lnTo>
                <a:lnTo>
                  <a:pt x="7075357" y="1109272"/>
                </a:lnTo>
                <a:lnTo>
                  <a:pt x="7450111" y="1116767"/>
                </a:lnTo>
                <a:lnTo>
                  <a:pt x="7540052" y="1416570"/>
                </a:lnTo>
                <a:lnTo>
                  <a:pt x="7600013" y="1491521"/>
                </a:lnTo>
                <a:lnTo>
                  <a:pt x="7742419" y="1491521"/>
                </a:lnTo>
                <a:lnTo>
                  <a:pt x="7742419" y="2113613"/>
                </a:lnTo>
                <a:lnTo>
                  <a:pt x="0" y="2121108"/>
                </a:lnTo>
                <a:cubicBezTo>
                  <a:pt x="2498" y="1414072"/>
                  <a:pt x="4997" y="707036"/>
                  <a:pt x="7495" y="0"/>
                </a:cubicBezTo>
                <a:close/>
              </a:path>
            </a:pathLst>
          </a:custGeom>
          <a:solidFill>
            <a:srgbClr val="92EF25">
              <a:alpha val="50000"/>
            </a:srgbClr>
          </a:solidFill>
          <a:ln w="25400"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2802381" y="2370173"/>
            <a:ext cx="5540189" cy="1788459"/>
          </a:xfrm>
          <a:custGeom>
            <a:avLst/>
            <a:gdLst>
              <a:gd name="connsiteX0" fmla="*/ 0 w 5540189"/>
              <a:gd name="connsiteY0" fmla="*/ 1781736 h 1788459"/>
              <a:gd name="connsiteX1" fmla="*/ 0 w 5540189"/>
              <a:gd name="connsiteY1" fmla="*/ 1640542 h 1788459"/>
              <a:gd name="connsiteX2" fmla="*/ 201706 w 5540189"/>
              <a:gd name="connsiteY2" fmla="*/ 1532965 h 1788459"/>
              <a:gd name="connsiteX3" fmla="*/ 719418 w 5540189"/>
              <a:gd name="connsiteY3" fmla="*/ 1243853 h 1788459"/>
              <a:gd name="connsiteX4" fmla="*/ 739589 w 5540189"/>
              <a:gd name="connsiteY4" fmla="*/ 1183342 h 1788459"/>
              <a:gd name="connsiteX5" fmla="*/ 900953 w 5540189"/>
              <a:gd name="connsiteY5" fmla="*/ 1075765 h 1788459"/>
              <a:gd name="connsiteX6" fmla="*/ 907677 w 5540189"/>
              <a:gd name="connsiteY6" fmla="*/ 1001806 h 1788459"/>
              <a:gd name="connsiteX7" fmla="*/ 1122830 w 5540189"/>
              <a:gd name="connsiteY7" fmla="*/ 840442 h 1788459"/>
              <a:gd name="connsiteX8" fmla="*/ 1223683 w 5540189"/>
              <a:gd name="connsiteY8" fmla="*/ 665630 h 1788459"/>
              <a:gd name="connsiteX9" fmla="*/ 1311089 w 5540189"/>
              <a:gd name="connsiteY9" fmla="*/ 477371 h 1788459"/>
              <a:gd name="connsiteX10" fmla="*/ 1311089 w 5540189"/>
              <a:gd name="connsiteY10" fmla="*/ 477371 h 1788459"/>
              <a:gd name="connsiteX11" fmla="*/ 1290918 w 5540189"/>
              <a:gd name="connsiteY11" fmla="*/ 416859 h 1788459"/>
              <a:gd name="connsiteX12" fmla="*/ 1546412 w 5540189"/>
              <a:gd name="connsiteY12" fmla="*/ 168089 h 1788459"/>
              <a:gd name="connsiteX13" fmla="*/ 3193677 w 5540189"/>
              <a:gd name="connsiteY13" fmla="*/ 147918 h 1788459"/>
              <a:gd name="connsiteX14" fmla="*/ 3274359 w 5540189"/>
              <a:gd name="connsiteY14" fmla="*/ 356347 h 1788459"/>
              <a:gd name="connsiteX15" fmla="*/ 3274359 w 5540189"/>
              <a:gd name="connsiteY15" fmla="*/ 356347 h 1788459"/>
              <a:gd name="connsiteX16" fmla="*/ 3274359 w 5540189"/>
              <a:gd name="connsiteY16" fmla="*/ 356347 h 1788459"/>
              <a:gd name="connsiteX17" fmla="*/ 3321424 w 5540189"/>
              <a:gd name="connsiteY17" fmla="*/ 396689 h 1788459"/>
              <a:gd name="connsiteX18" fmla="*/ 3429000 w 5540189"/>
              <a:gd name="connsiteY18" fmla="*/ 147918 h 1788459"/>
              <a:gd name="connsiteX19" fmla="*/ 3442447 w 5540189"/>
              <a:gd name="connsiteY19" fmla="*/ 0 h 1788459"/>
              <a:gd name="connsiteX20" fmla="*/ 3442447 w 5540189"/>
              <a:gd name="connsiteY20" fmla="*/ 0 h 1788459"/>
              <a:gd name="connsiteX21" fmla="*/ 3442447 w 5540189"/>
              <a:gd name="connsiteY21" fmla="*/ 0 h 1788459"/>
              <a:gd name="connsiteX22" fmla="*/ 3442447 w 5540189"/>
              <a:gd name="connsiteY22" fmla="*/ 0 h 1788459"/>
              <a:gd name="connsiteX23" fmla="*/ 3576918 w 5540189"/>
              <a:gd name="connsiteY23" fmla="*/ 228600 h 1788459"/>
              <a:gd name="connsiteX24" fmla="*/ 3637430 w 5540189"/>
              <a:gd name="connsiteY24" fmla="*/ 329453 h 1788459"/>
              <a:gd name="connsiteX25" fmla="*/ 3637430 w 5540189"/>
              <a:gd name="connsiteY25" fmla="*/ 396689 h 1788459"/>
              <a:gd name="connsiteX26" fmla="*/ 3805518 w 5540189"/>
              <a:gd name="connsiteY26" fmla="*/ 443753 h 1788459"/>
              <a:gd name="connsiteX27" fmla="*/ 3973606 w 5540189"/>
              <a:gd name="connsiteY27" fmla="*/ 719418 h 1788459"/>
              <a:gd name="connsiteX28" fmla="*/ 4403912 w 5540189"/>
              <a:gd name="connsiteY28" fmla="*/ 820271 h 1788459"/>
              <a:gd name="connsiteX29" fmla="*/ 4471147 w 5540189"/>
              <a:gd name="connsiteY29" fmla="*/ 1008530 h 1788459"/>
              <a:gd name="connsiteX30" fmla="*/ 4834218 w 5540189"/>
              <a:gd name="connsiteY30" fmla="*/ 1035424 h 1788459"/>
              <a:gd name="connsiteX31" fmla="*/ 4867836 w 5540189"/>
              <a:gd name="connsiteY31" fmla="*/ 1230406 h 1788459"/>
              <a:gd name="connsiteX32" fmla="*/ 5035924 w 5540189"/>
              <a:gd name="connsiteY32" fmla="*/ 1344706 h 1788459"/>
              <a:gd name="connsiteX33" fmla="*/ 5042647 w 5540189"/>
              <a:gd name="connsiteY33" fmla="*/ 1479177 h 1788459"/>
              <a:gd name="connsiteX34" fmla="*/ 5197289 w 5540189"/>
              <a:gd name="connsiteY34" fmla="*/ 1539689 h 1788459"/>
              <a:gd name="connsiteX35" fmla="*/ 5398994 w 5540189"/>
              <a:gd name="connsiteY35" fmla="*/ 1559859 h 1788459"/>
              <a:gd name="connsiteX36" fmla="*/ 5540189 w 5540189"/>
              <a:gd name="connsiteY36" fmla="*/ 1788459 h 1788459"/>
              <a:gd name="connsiteX37" fmla="*/ 0 w 5540189"/>
              <a:gd name="connsiteY37" fmla="*/ 1781736 h 17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40189" h="1788459">
                <a:moveTo>
                  <a:pt x="0" y="1781736"/>
                </a:moveTo>
                <a:lnTo>
                  <a:pt x="0" y="1640542"/>
                </a:lnTo>
                <a:lnTo>
                  <a:pt x="201706" y="1532965"/>
                </a:lnTo>
                <a:lnTo>
                  <a:pt x="719418" y="1243853"/>
                </a:lnTo>
                <a:lnTo>
                  <a:pt x="739589" y="1183342"/>
                </a:lnTo>
                <a:lnTo>
                  <a:pt x="900953" y="1075765"/>
                </a:lnTo>
                <a:lnTo>
                  <a:pt x="907677" y="1001806"/>
                </a:lnTo>
                <a:lnTo>
                  <a:pt x="1122830" y="840442"/>
                </a:lnTo>
                <a:lnTo>
                  <a:pt x="1223683" y="665630"/>
                </a:lnTo>
                <a:lnTo>
                  <a:pt x="1311089" y="477371"/>
                </a:lnTo>
                <a:lnTo>
                  <a:pt x="1311089" y="477371"/>
                </a:lnTo>
                <a:lnTo>
                  <a:pt x="1290918" y="416859"/>
                </a:lnTo>
                <a:lnTo>
                  <a:pt x="1546412" y="168089"/>
                </a:lnTo>
                <a:lnTo>
                  <a:pt x="3193677" y="147918"/>
                </a:lnTo>
                <a:lnTo>
                  <a:pt x="3274359" y="356347"/>
                </a:lnTo>
                <a:lnTo>
                  <a:pt x="3274359" y="356347"/>
                </a:lnTo>
                <a:lnTo>
                  <a:pt x="3274359" y="356347"/>
                </a:lnTo>
                <a:lnTo>
                  <a:pt x="3321424" y="396689"/>
                </a:lnTo>
                <a:lnTo>
                  <a:pt x="3429000" y="147918"/>
                </a:lnTo>
                <a:lnTo>
                  <a:pt x="3442447" y="0"/>
                </a:lnTo>
                <a:lnTo>
                  <a:pt x="3442447" y="0"/>
                </a:lnTo>
                <a:lnTo>
                  <a:pt x="3442447" y="0"/>
                </a:lnTo>
                <a:lnTo>
                  <a:pt x="3442447" y="0"/>
                </a:lnTo>
                <a:lnTo>
                  <a:pt x="3576918" y="228600"/>
                </a:lnTo>
                <a:lnTo>
                  <a:pt x="3637430" y="329453"/>
                </a:lnTo>
                <a:lnTo>
                  <a:pt x="3637430" y="396689"/>
                </a:lnTo>
                <a:lnTo>
                  <a:pt x="3805518" y="443753"/>
                </a:lnTo>
                <a:lnTo>
                  <a:pt x="3973606" y="719418"/>
                </a:lnTo>
                <a:lnTo>
                  <a:pt x="4403912" y="820271"/>
                </a:lnTo>
                <a:lnTo>
                  <a:pt x="4471147" y="1008530"/>
                </a:lnTo>
                <a:lnTo>
                  <a:pt x="4834218" y="1035424"/>
                </a:lnTo>
                <a:lnTo>
                  <a:pt x="4867836" y="1230406"/>
                </a:lnTo>
                <a:lnTo>
                  <a:pt x="5035924" y="1344706"/>
                </a:lnTo>
                <a:lnTo>
                  <a:pt x="5042647" y="1479177"/>
                </a:lnTo>
                <a:lnTo>
                  <a:pt x="5197289" y="1539689"/>
                </a:lnTo>
                <a:lnTo>
                  <a:pt x="5398994" y="1559859"/>
                </a:lnTo>
                <a:lnTo>
                  <a:pt x="5540189" y="1788459"/>
                </a:lnTo>
                <a:lnTo>
                  <a:pt x="0" y="178173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254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397188" y="1149724"/>
            <a:ext cx="1593477" cy="1324535"/>
          </a:xfrm>
          <a:custGeom>
            <a:avLst/>
            <a:gdLst>
              <a:gd name="connsiteX0" fmla="*/ 0 w 1593477"/>
              <a:gd name="connsiteY0" fmla="*/ 1324535 h 1324535"/>
              <a:gd name="connsiteX1" fmla="*/ 1593477 w 1593477"/>
              <a:gd name="connsiteY1" fmla="*/ 1317811 h 1324535"/>
              <a:gd name="connsiteX2" fmla="*/ 1553136 w 1593477"/>
              <a:gd name="connsiteY2" fmla="*/ 1264023 h 1324535"/>
              <a:gd name="connsiteX3" fmla="*/ 1290918 w 1593477"/>
              <a:gd name="connsiteY3" fmla="*/ 638735 h 1324535"/>
              <a:gd name="connsiteX4" fmla="*/ 1149724 w 1593477"/>
              <a:gd name="connsiteY4" fmla="*/ 295835 h 1324535"/>
              <a:gd name="connsiteX5" fmla="*/ 1055594 w 1593477"/>
              <a:gd name="connsiteY5" fmla="*/ 107576 h 1324535"/>
              <a:gd name="connsiteX6" fmla="*/ 981636 w 1593477"/>
              <a:gd name="connsiteY6" fmla="*/ 0 h 1324535"/>
              <a:gd name="connsiteX7" fmla="*/ 719418 w 1593477"/>
              <a:gd name="connsiteY7" fmla="*/ 437029 h 1324535"/>
              <a:gd name="connsiteX8" fmla="*/ 470647 w 1593477"/>
              <a:gd name="connsiteY8" fmla="*/ 732864 h 1324535"/>
              <a:gd name="connsiteX9" fmla="*/ 275665 w 1593477"/>
              <a:gd name="connsiteY9" fmla="*/ 995082 h 1324535"/>
              <a:gd name="connsiteX10" fmla="*/ 0 w 1593477"/>
              <a:gd name="connsiteY10" fmla="*/ 1324535 h 13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3477" h="1324535">
                <a:moveTo>
                  <a:pt x="0" y="1324535"/>
                </a:moveTo>
                <a:lnTo>
                  <a:pt x="1593477" y="1317811"/>
                </a:lnTo>
                <a:lnTo>
                  <a:pt x="1553136" y="1264023"/>
                </a:lnTo>
                <a:lnTo>
                  <a:pt x="1290918" y="638735"/>
                </a:lnTo>
                <a:lnTo>
                  <a:pt x="1149724" y="295835"/>
                </a:lnTo>
                <a:lnTo>
                  <a:pt x="1055594" y="107576"/>
                </a:lnTo>
                <a:lnTo>
                  <a:pt x="981636" y="0"/>
                </a:lnTo>
                <a:lnTo>
                  <a:pt x="719418" y="437029"/>
                </a:lnTo>
                <a:lnTo>
                  <a:pt x="470647" y="732864"/>
                </a:lnTo>
                <a:lnTo>
                  <a:pt x="275665" y="995082"/>
                </a:lnTo>
                <a:lnTo>
                  <a:pt x="0" y="1324535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207"/>
          <p:cNvSpPr/>
          <p:nvPr/>
        </p:nvSpPr>
        <p:spPr>
          <a:xfrm>
            <a:off x="4818209" y="4586030"/>
            <a:ext cx="1063391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400" b="1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309563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DETECTION</a:t>
            </a:r>
          </a:p>
        </p:txBody>
      </p:sp>
      <p:sp>
        <p:nvSpPr>
          <p:cNvPr id="27" name="Shape 207"/>
          <p:cNvSpPr/>
          <p:nvPr/>
        </p:nvSpPr>
        <p:spPr>
          <a:xfrm>
            <a:off x="4818209" y="2835503"/>
            <a:ext cx="889704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 b="1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309563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RESPONSE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Shape 207"/>
          <p:cNvSpPr/>
          <p:nvPr/>
        </p:nvSpPr>
        <p:spPr>
          <a:xfrm>
            <a:off x="4822837" y="1981471"/>
            <a:ext cx="889704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2400" b="1" spc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309563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HUNTING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  <p:bldP spid="20" grpId="1"/>
      <p:bldP spid="21" grpId="1"/>
      <p:bldP spid="22" grpId="1"/>
      <p:bldP spid="23" grpId="1"/>
      <p:bldP spid="31" grpId="0" animBg="1"/>
      <p:bldP spid="36" grpId="0" animBg="1"/>
      <p:bldP spid="3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7659" y="1147465"/>
            <a:ext cx="2552389" cy="35419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Elbow Connector 60"/>
          <p:cNvCxnSpPr>
            <a:stCxn id="79" idx="2"/>
            <a:endCxn id="19" idx="2"/>
          </p:cNvCxnSpPr>
          <p:nvPr/>
        </p:nvCxnSpPr>
        <p:spPr>
          <a:xfrm rot="5400000" flipH="1">
            <a:off x="5191367" y="891947"/>
            <a:ext cx="100313" cy="7695339"/>
          </a:xfrm>
          <a:prstGeom prst="bentConnector3">
            <a:avLst>
              <a:gd name="adj1" fmla="val -227887"/>
            </a:avLst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3104994" y="5024822"/>
            <a:ext cx="7209815" cy="1136111"/>
            <a:chOff x="2789660" y="3599175"/>
            <a:chExt cx="1583870" cy="969253"/>
          </a:xfrm>
        </p:grpSpPr>
        <p:sp>
          <p:nvSpPr>
            <p:cNvPr id="102" name="Rectangle 101"/>
            <p:cNvSpPr/>
            <p:nvPr/>
          </p:nvSpPr>
          <p:spPr>
            <a:xfrm>
              <a:off x="2789660" y="3599175"/>
              <a:ext cx="1583870" cy="969253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2F302F"/>
              </a:solidFill>
              <a:prstDash val="dash"/>
            </a:ln>
            <a:effectLst>
              <a:glow rad="139700">
                <a:srgbClr val="C42031">
                  <a:satMod val="175000"/>
                  <a:alpha val="40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2400" kern="0" spc="-9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89371" y="3611228"/>
              <a:ext cx="803469" cy="2888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defTabSz="609585"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Orchestration &amp; Threat Intelligence</a:t>
              </a:r>
            </a:p>
          </p:txBody>
        </p:sp>
      </p:grpSp>
      <p:pic>
        <p:nvPicPr>
          <p:cNvPr id="4" name="Picture 3" descr="Original file ‎ (SVG file, nominally 490 × 490 pixels, file size ...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12" y="5342052"/>
            <a:ext cx="597049" cy="597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661" y="1344896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453" y="200706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IDS/IPS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043" y="2645328"/>
            <a:ext cx="127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Malware/AV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977" y="333198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961" y="399414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NW Gateways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60013" y="1990148"/>
            <a:ext cx="1063359" cy="1192331"/>
            <a:chOff x="2087880" y="1799548"/>
            <a:chExt cx="789214" cy="108204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087880" y="1799548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87880" y="2015956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087880" y="2232364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087880" y="2448772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87880" y="2665180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087880" y="2881588"/>
              <a:ext cx="789214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Elbow Connector 55"/>
          <p:cNvCxnSpPr>
            <a:stCxn id="73" idx="0"/>
          </p:cNvCxnSpPr>
          <p:nvPr/>
        </p:nvCxnSpPr>
        <p:spPr>
          <a:xfrm rot="16200000" flipV="1">
            <a:off x="4559027" y="-531495"/>
            <a:ext cx="379799" cy="4060115"/>
          </a:xfrm>
          <a:prstGeom prst="bentConnector2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917452" y="1257519"/>
            <a:ext cx="2081656" cy="2654140"/>
            <a:chOff x="7552694" y="1236235"/>
            <a:chExt cx="1517526" cy="1990605"/>
          </a:xfrm>
        </p:grpSpPr>
        <p:sp>
          <p:nvSpPr>
            <p:cNvPr id="88" name="Rectangle 87"/>
            <p:cNvSpPr/>
            <p:nvPr/>
          </p:nvSpPr>
          <p:spPr>
            <a:xfrm>
              <a:off x="7552694" y="1236235"/>
              <a:ext cx="1517526" cy="199060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spc="-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3" t="24722" r="36680" b="25277"/>
            <a:stretch/>
          </p:blipFill>
          <p:spPr>
            <a:xfrm>
              <a:off x="7745456" y="1321296"/>
              <a:ext cx="302118" cy="4011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1" name="TextBox 80"/>
            <p:cNvSpPr txBox="1"/>
            <p:nvPr/>
          </p:nvSpPr>
          <p:spPr>
            <a:xfrm>
              <a:off x="8147575" y="1364348"/>
              <a:ext cx="799001" cy="2769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Ticketing</a:t>
              </a: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3" t="24722" r="36680" b="25277"/>
            <a:stretch/>
          </p:blipFill>
          <p:spPr>
            <a:xfrm>
              <a:off x="7745456" y="1801705"/>
              <a:ext cx="302118" cy="4011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3" name="TextBox 82"/>
            <p:cNvSpPr txBox="1"/>
            <p:nvPr/>
          </p:nvSpPr>
          <p:spPr>
            <a:xfrm>
              <a:off x="8130679" y="1844757"/>
              <a:ext cx="832792" cy="2769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Case Mgt.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3" t="24722" r="36680" b="25277"/>
            <a:stretch/>
          </p:blipFill>
          <p:spPr>
            <a:xfrm>
              <a:off x="7745456" y="2282114"/>
              <a:ext cx="302118" cy="4011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5" name="TextBox 84"/>
            <p:cNvSpPr txBox="1"/>
            <p:nvPr/>
          </p:nvSpPr>
          <p:spPr>
            <a:xfrm>
              <a:off x="8109039" y="2325166"/>
              <a:ext cx="876074" cy="2769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Asset Mgt.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3" t="24722" r="36680" b="25277"/>
            <a:stretch/>
          </p:blipFill>
          <p:spPr>
            <a:xfrm>
              <a:off x="7745456" y="2762522"/>
              <a:ext cx="302118" cy="40116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7" name="TextBox 86"/>
            <p:cNvSpPr txBox="1"/>
            <p:nvPr/>
          </p:nvSpPr>
          <p:spPr>
            <a:xfrm>
              <a:off x="8176942" y="2805574"/>
              <a:ext cx="740267" cy="27699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noAutofit/>
            </a:bodyPr>
            <a:lstStyle/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NetFlow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 rot="8000608" flipH="1">
            <a:off x="9453911" y="3115191"/>
            <a:ext cx="495316" cy="2571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72204" y="1746700"/>
            <a:ext cx="975360" cy="1834169"/>
            <a:chOff x="2983774" y="1662245"/>
            <a:chExt cx="731520" cy="1306286"/>
          </a:xfrm>
          <a:effectLst/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3" t="24722" r="36680" b="25277"/>
            <a:stretch/>
          </p:blipFill>
          <p:spPr>
            <a:xfrm>
              <a:off x="2983774" y="1662245"/>
              <a:ext cx="731520" cy="130628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068848" y="2009603"/>
              <a:ext cx="561371" cy="29226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SIEM</a:t>
              </a:r>
            </a:p>
          </p:txBody>
        </p:sp>
      </p:grpSp>
      <p:cxnSp>
        <p:nvCxnSpPr>
          <p:cNvPr id="55" name="Elbow Connector 54"/>
          <p:cNvCxnSpPr>
            <a:stCxn id="51" idx="0"/>
          </p:cNvCxnSpPr>
          <p:nvPr/>
        </p:nvCxnSpPr>
        <p:spPr>
          <a:xfrm rot="16200000" flipV="1">
            <a:off x="3553166" y="739980"/>
            <a:ext cx="172423" cy="1841017"/>
          </a:xfrm>
          <a:prstGeom prst="bentConnector2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 rot="13683533">
            <a:off x="4960802" y="2835121"/>
            <a:ext cx="495316" cy="2571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735959" y="1674677"/>
            <a:ext cx="1298205" cy="12923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83781" y="1619641"/>
            <a:ext cx="1438856" cy="307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21567" r="19427" b="18432"/>
          <a:stretch/>
        </p:blipFill>
        <p:spPr>
          <a:xfrm>
            <a:off x="7861767" y="1859161"/>
            <a:ext cx="1066184" cy="106618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6114338" y="1688462"/>
            <a:ext cx="1329289" cy="12923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21567" r="27475" b="23432"/>
          <a:stretch/>
        </p:blipFill>
        <p:spPr>
          <a:xfrm>
            <a:off x="6435485" y="1926812"/>
            <a:ext cx="727008" cy="88856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319089" y="1704531"/>
            <a:ext cx="945131" cy="307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Store</a:t>
            </a:r>
          </a:p>
        </p:txBody>
      </p:sp>
      <p:sp>
        <p:nvSpPr>
          <p:cNvPr id="105" name="Left-Right Arrow 104"/>
          <p:cNvSpPr/>
          <p:nvPr/>
        </p:nvSpPr>
        <p:spPr>
          <a:xfrm rot="2898624">
            <a:off x="2128212" y="4375397"/>
            <a:ext cx="1181312" cy="396023"/>
          </a:xfrm>
          <a:prstGeom prst="leftRightArrow">
            <a:avLst/>
          </a:prstGeom>
          <a:gradFill rotWithShape="1">
            <a:gsLst>
              <a:gs pos="0">
                <a:srgbClr val="89171A">
                  <a:tint val="100000"/>
                  <a:shade val="100000"/>
                  <a:satMod val="130000"/>
                </a:srgbClr>
              </a:gs>
              <a:gs pos="100000">
                <a:srgbClr val="89171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 anchor="ctr">
            <a:noAutofit/>
          </a:bodyPr>
          <a:lstStyle/>
          <a:p>
            <a:pPr algn="ctr" defTabSz="609585">
              <a:defRPr/>
            </a:pPr>
            <a:endParaRPr lang="en-US" sz="2400" kern="0" spc="-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Left-Right Arrow 105"/>
          <p:cNvSpPr/>
          <p:nvPr/>
        </p:nvSpPr>
        <p:spPr>
          <a:xfrm rot="5400000">
            <a:off x="3805705" y="4039842"/>
            <a:ext cx="1541223" cy="396023"/>
          </a:xfrm>
          <a:prstGeom prst="leftRightArrow">
            <a:avLst/>
          </a:prstGeom>
          <a:gradFill rotWithShape="1">
            <a:gsLst>
              <a:gs pos="0">
                <a:srgbClr val="89171A">
                  <a:tint val="100000"/>
                  <a:shade val="100000"/>
                  <a:satMod val="130000"/>
                </a:srgbClr>
              </a:gs>
              <a:gs pos="100000">
                <a:srgbClr val="89171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Autofit/>
          </a:bodyPr>
          <a:lstStyle/>
          <a:p>
            <a:pPr algn="ctr" defTabSz="609585">
              <a:defRPr/>
            </a:pPr>
            <a:endParaRPr lang="en-US" sz="2400" kern="0" spc="-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Left-Right Arrow 107"/>
          <p:cNvSpPr/>
          <p:nvPr/>
        </p:nvSpPr>
        <p:spPr>
          <a:xfrm rot="5400000">
            <a:off x="6804831" y="3802623"/>
            <a:ext cx="2015660" cy="396023"/>
          </a:xfrm>
          <a:prstGeom prst="leftRightArrow">
            <a:avLst/>
          </a:prstGeom>
          <a:gradFill rotWithShape="1">
            <a:gsLst>
              <a:gs pos="0">
                <a:srgbClr val="89171A">
                  <a:tint val="100000"/>
                  <a:shade val="100000"/>
                  <a:satMod val="130000"/>
                </a:srgbClr>
              </a:gs>
              <a:gs pos="100000">
                <a:srgbClr val="89171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Autofit/>
          </a:bodyPr>
          <a:lstStyle/>
          <a:p>
            <a:pPr algn="ctr" defTabSz="609585">
              <a:defRPr/>
            </a:pPr>
            <a:endParaRPr lang="en-US" sz="2400" kern="0" spc="-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eft-Right Arrow 108"/>
          <p:cNvSpPr/>
          <p:nvPr/>
        </p:nvSpPr>
        <p:spPr>
          <a:xfrm rot="18620022">
            <a:off x="10099077" y="4292059"/>
            <a:ext cx="1359337" cy="396023"/>
          </a:xfrm>
          <a:prstGeom prst="leftRightArrow">
            <a:avLst/>
          </a:prstGeom>
          <a:gradFill rotWithShape="1">
            <a:gsLst>
              <a:gs pos="0">
                <a:srgbClr val="89171A">
                  <a:tint val="100000"/>
                  <a:shade val="100000"/>
                  <a:satMod val="130000"/>
                </a:srgbClr>
              </a:gs>
              <a:gs pos="100000">
                <a:srgbClr val="89171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Autofit/>
          </a:bodyPr>
          <a:lstStyle/>
          <a:p>
            <a:pPr algn="ctr" defTabSz="609585">
              <a:defRPr/>
            </a:pPr>
            <a:endParaRPr lang="en-US" sz="2400" kern="0" spc="-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smtClean="0"/>
              <a:t>Sample SOC reference architecture </a:t>
            </a:r>
            <a:endParaRPr lang="en-US" sz="2400" cap="all" dirty="0"/>
          </a:p>
        </p:txBody>
      </p:sp>
      <p:sp>
        <p:nvSpPr>
          <p:cNvPr id="110" name="Left-Right Arrow 109"/>
          <p:cNvSpPr/>
          <p:nvPr/>
        </p:nvSpPr>
        <p:spPr>
          <a:xfrm rot="5400000">
            <a:off x="6048453" y="3802626"/>
            <a:ext cx="2015659" cy="396023"/>
          </a:xfrm>
          <a:prstGeom prst="leftRightArrow">
            <a:avLst/>
          </a:prstGeom>
          <a:gradFill rotWithShape="1">
            <a:gsLst>
              <a:gs pos="0">
                <a:srgbClr val="89171A">
                  <a:tint val="100000"/>
                  <a:shade val="100000"/>
                  <a:satMod val="130000"/>
                </a:srgbClr>
              </a:gs>
              <a:gs pos="100000">
                <a:srgbClr val="89171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Autofit/>
          </a:bodyPr>
          <a:lstStyle/>
          <a:p>
            <a:pPr algn="ctr" defTabSz="609585">
              <a:defRPr/>
            </a:pPr>
            <a:endParaRPr lang="en-US" sz="2400" kern="0" spc="-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040917" y="3231255"/>
            <a:ext cx="1731108" cy="1458204"/>
            <a:chOff x="348600" y="3271537"/>
            <a:chExt cx="1298331" cy="1093653"/>
          </a:xfrm>
        </p:grpSpPr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390" y="3271537"/>
              <a:ext cx="775218" cy="8404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48600" y="4103580"/>
              <a:ext cx="1298331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L1 SOC Analyst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397505" y="3137473"/>
            <a:ext cx="3383376" cy="1652299"/>
            <a:chOff x="1986385" y="2960240"/>
            <a:chExt cx="2537532" cy="1239224"/>
          </a:xfrm>
        </p:grpSpPr>
        <p:pic>
          <p:nvPicPr>
            <p:cNvPr id="78" name="Picture 8" descr="http://cdn.xl.thumbs.canstockphoto.com/canstock32758500.jpg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81"/>
            <a:stretch/>
          </p:blipFill>
          <p:spPr bwMode="auto">
            <a:xfrm>
              <a:off x="2824330" y="2960240"/>
              <a:ext cx="742056" cy="8046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1986385" y="3737799"/>
              <a:ext cx="2537532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L2/3 SOC Analyst /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Incident Responder</a:t>
              </a:r>
            </a:p>
          </p:txBody>
        </p:sp>
      </p:grpSp>
      <p:sp>
        <p:nvSpPr>
          <p:cNvPr id="54" name="Right Arrow 53"/>
          <p:cNvSpPr/>
          <p:nvPr/>
        </p:nvSpPr>
        <p:spPr>
          <a:xfrm rot="14027179">
            <a:off x="8069563" y="3130274"/>
            <a:ext cx="495316" cy="2571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400" spc="-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Elbow Connector 65"/>
          <p:cNvCxnSpPr/>
          <p:nvPr/>
        </p:nvCxnSpPr>
        <p:spPr>
          <a:xfrm rot="10800000">
            <a:off x="9034166" y="2584593"/>
            <a:ext cx="88328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7386332" y="3139925"/>
            <a:ext cx="3383376" cy="1644945"/>
            <a:chOff x="1986385" y="2965755"/>
            <a:chExt cx="2537532" cy="1233709"/>
          </a:xfrm>
        </p:grpSpPr>
        <p:pic>
          <p:nvPicPr>
            <p:cNvPr id="95" name="Picture 8" descr="http://cdn.xl.thumbs.canstockphoto.com/canstock32758500.jpg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81"/>
            <a:stretch/>
          </p:blipFill>
          <p:spPr bwMode="auto">
            <a:xfrm>
              <a:off x="2824330" y="2965755"/>
              <a:ext cx="742056" cy="8046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1986385" y="3737799"/>
              <a:ext cx="2537532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L4 Proactive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Hunt Team</a:t>
              </a:r>
            </a:p>
          </p:txBody>
        </p:sp>
      </p:grpSp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24722" r="36680" b="25277"/>
          <a:stretch/>
        </p:blipFill>
        <p:spPr>
          <a:xfrm>
            <a:off x="1705240" y="1283041"/>
            <a:ext cx="402824" cy="53488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24722" r="36680" b="25277"/>
          <a:stretch/>
        </p:blipFill>
        <p:spPr>
          <a:xfrm>
            <a:off x="1705240" y="1933341"/>
            <a:ext cx="402824" cy="53488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24722" r="36680" b="25277"/>
          <a:stretch/>
        </p:blipFill>
        <p:spPr>
          <a:xfrm>
            <a:off x="1705240" y="2583641"/>
            <a:ext cx="402824" cy="534884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24722" r="36680" b="25277"/>
          <a:stretch/>
        </p:blipFill>
        <p:spPr>
          <a:xfrm>
            <a:off x="1705240" y="3222664"/>
            <a:ext cx="402824" cy="534884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3" t="24722" r="36680" b="25277"/>
          <a:stretch/>
        </p:blipFill>
        <p:spPr>
          <a:xfrm>
            <a:off x="1705240" y="3872966"/>
            <a:ext cx="402824" cy="534884"/>
          </a:xfrm>
          <a:prstGeom prst="rect">
            <a:avLst/>
          </a:prstGeom>
        </p:spPr>
      </p:pic>
      <p:pic>
        <p:nvPicPr>
          <p:cNvPr id="107" name="Picture 14" descr="https://image.freepik.com/free-icon/data-management-interface-symbol-with-gears-and-binary-code-numbers_318-52331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64" y="5397865"/>
            <a:ext cx="568048" cy="56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496581" y="3337976"/>
            <a:ext cx="1931475" cy="395403"/>
            <a:chOff x="2592061" y="4101371"/>
            <a:chExt cx="1448606" cy="296552"/>
          </a:xfrm>
        </p:grpSpPr>
        <p:sp>
          <p:nvSpPr>
            <p:cNvPr id="2" name="TextBox 1"/>
            <p:cNvSpPr txBox="1"/>
            <p:nvPr/>
          </p:nvSpPr>
          <p:spPr>
            <a:xfrm>
              <a:off x="2731641" y="4251681"/>
              <a:ext cx="1309026" cy="14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7" dirty="0">
                  <a:solidFill>
                    <a:srgbClr val="7A95AD"/>
                  </a:solidFill>
                </a:rPr>
                <a:t>01 0110 0001 1110 1010 0101 0111 1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92061" y="4101371"/>
              <a:ext cx="1309026" cy="14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7" dirty="0">
                  <a:solidFill>
                    <a:srgbClr val="7A95AD"/>
                  </a:solidFill>
                </a:rPr>
                <a:t>10 1001 01010 1010 1111 0010 0101</a:t>
              </a:r>
            </a:p>
          </p:txBody>
        </p:sp>
      </p:grp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21567" r="27475" b="23432"/>
          <a:stretch/>
        </p:blipFill>
        <p:spPr>
          <a:xfrm>
            <a:off x="6396817" y="5310261"/>
            <a:ext cx="613396" cy="749707"/>
          </a:xfrm>
          <a:prstGeom prst="rect">
            <a:avLst/>
          </a:prstGeom>
        </p:spPr>
      </p:pic>
      <p:pic>
        <p:nvPicPr>
          <p:cNvPr id="3" name="Picture 2" descr="gear-icon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37" y="5627930"/>
            <a:ext cx="516876" cy="516876"/>
          </a:xfrm>
          <a:prstGeom prst="rect">
            <a:avLst/>
          </a:prstGeom>
        </p:spPr>
      </p:pic>
      <p:pic>
        <p:nvPicPr>
          <p:cNvPr id="10" name="Picture 9" descr="Original file ‎ (SVG file, nominally 24 × 24 pixels, file size: 1 ..."/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9" y="5401855"/>
            <a:ext cx="570309" cy="570309"/>
          </a:xfrm>
          <a:prstGeom prst="rect">
            <a:avLst/>
          </a:prstGeom>
        </p:spPr>
      </p:pic>
      <p:pic>
        <p:nvPicPr>
          <p:cNvPr id="12" name="Picture 11" descr="File:Crystal Project Stop.png - Wikimedia Common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72" y="5407023"/>
            <a:ext cx="539645" cy="539645"/>
          </a:xfrm>
          <a:prstGeom prst="rect">
            <a:avLst/>
          </a:prstGeom>
        </p:spPr>
      </p:pic>
      <p:pic>
        <p:nvPicPr>
          <p:cNvPr id="23" name="Picture 22" descr="File:MW-Icon-AlertMark.svg - Wikimedia Common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39" y="3517463"/>
            <a:ext cx="596909" cy="596909"/>
          </a:xfrm>
          <a:prstGeom prst="rect">
            <a:avLst/>
          </a:prstGeom>
        </p:spPr>
      </p:pic>
      <p:pic>
        <p:nvPicPr>
          <p:cNvPr id="97" name="Picture 96" descr="Original file ‎ (SVG file, nominally 24 × 24 pixels, file size: 1 ..."/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04" y="5399718"/>
            <a:ext cx="570309" cy="5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8993 0.2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2812 0.288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3827E-6 L -0.05695 -0.004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4198E-7 L -0.12414 8.64198E-7 C -0.17987 8.64198E-7 -0.24809 -0.12346 -0.24809 -0.22315 L -0.24809 -0.4463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23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64198E-7 L -0.12256 -8.64198E-7 C -0.17743 -8.64198E-7 -0.24496 -0.03796 -0.24496 -0.06821 L -0.24496 -0.1364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4568E-6 L 0.1835 -2.34568E-6 C 0.2658 -2.34568E-6 0.36701 -0.16605 0.36701 -0.29969 L 0.36701 -0.59938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299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51E-6 L 0.16928 -2.83951E-6 C 0.24514 -2.83951E-6 0.33907 -0.10617 0.33907 -0.19136 L 0.33907 -0.38179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1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17951 0.247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Eye_2017_Template-Light_16x9">
  <a:themeElements>
    <a:clrScheme name="FireEye 1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4DA8D4"/>
      </a:accent1>
      <a:accent2>
        <a:srgbClr val="646464"/>
      </a:accent2>
      <a:accent3>
        <a:srgbClr val="70A554"/>
      </a:accent3>
      <a:accent4>
        <a:srgbClr val="005C8E"/>
      </a:accent4>
      <a:accent5>
        <a:srgbClr val="00AAAD"/>
      </a:accent5>
      <a:accent6>
        <a:srgbClr val="D82435"/>
      </a:accent6>
      <a:hlink>
        <a:srgbClr val="DC6523"/>
      </a:hlink>
      <a:folHlink>
        <a:srgbClr val="00A1E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57FA2E1-437E-4046-B61D-0F2987ADC6BD}" vid="{D7FE98BC-C38B-E04E-B1FB-89D91CA0D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417D65BFF7E49B8A8C5D4DBF318EE" ma:contentTypeVersion="0" ma:contentTypeDescription="Create a new document." ma:contentTypeScope="" ma:versionID="b00a340365e5253c01ab22fdfed584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4BA129-34FC-49DA-A378-A41CCD1CF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DE528F-09C0-40A2-9D79-A99A573A5A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F547E-3FC7-42C8-A3F5-A248B6BF53BA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FireEye_2017_Template-Light_16x9</Template>
  <TotalTime>8913</TotalTime>
  <Words>254</Words>
  <Application>Microsoft Office PowerPoint</Application>
  <PresentationFormat>Widescreen</PresentationFormat>
  <Paragraphs>85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FireEye_2017_Template-Light_16x9</vt:lpstr>
      <vt:lpstr>PowerPoint Presentation</vt:lpstr>
      <vt:lpstr>Detecting and Mitigating Threats: The Evolving Threat Landscape in the GCC</vt:lpstr>
      <vt:lpstr>PowerPoint Presentation</vt:lpstr>
      <vt:lpstr>What problem do we have today?</vt:lpstr>
      <vt:lpstr>What problem do we have today?</vt:lpstr>
      <vt:lpstr>What problem do we have today?</vt:lpstr>
      <vt:lpstr>What problem do we have today?</vt:lpstr>
      <vt:lpstr>Steps to APT Hunting</vt:lpstr>
      <vt:lpstr>Sample SOC reference architecture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Zamfirescu</dc:creator>
  <cp:lastModifiedBy>Hiba Fayad</cp:lastModifiedBy>
  <cp:revision>73</cp:revision>
  <dcterms:created xsi:type="dcterms:W3CDTF">2017-09-21T13:35:53Z</dcterms:created>
  <dcterms:modified xsi:type="dcterms:W3CDTF">2017-12-10T21:50:08Z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0x01010097F417D65BFF7E49B8A8C5D4DBF318EE</vt:lpwstr>
  </property>
  <property fmtid="{D5CDD505-2E9C-101B-9397-08002B2CF9AE}" pid="3" name="Offisync_UpdateToken">
    <vt:lpwstr>8</vt:lpwstr>
  </property>
  <property fmtid="{D5CDD505-2E9C-101B-9397-08002B2CF9AE}" pid="4" name="Jive_VersionGuid">
    <vt:lpwstr>d49f7881-b565-4a86-8f94-7a2056a95d4d</vt:lpwstr>
  </property>
  <property fmtid="{D5CDD505-2E9C-101B-9397-08002B2CF9AE}" pid="5" name="Offisync_ProviderInitializationData">
    <vt:lpwstr>https://connect.fireeye.com</vt:lpwstr>
  </property>
  <property fmtid="{D5CDD505-2E9C-101B-9397-08002B2CF9AE}" pid="6" name="Offisync_UniqueId">
    <vt:lpwstr>7292</vt:lpwstr>
  </property>
  <property fmtid="{D5CDD505-2E9C-101B-9397-08002B2CF9AE}" pid="7" name="Offisync_ServerID">
    <vt:lpwstr>f48a43c8-c183-4466-a098-51143bc6826e</vt:lpwstr>
  </property>
  <property fmtid="{D5CDD505-2E9C-101B-9397-08002B2CF9AE}" pid="8" name="Jive_LatestUserAccountName">
    <vt:lpwstr>heather.webb</vt:lpwstr>
  </property>
</Properties>
</file>