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1" r:id="rId4"/>
    <p:sldId id="430" r:id="rId5"/>
    <p:sldId id="428" r:id="rId6"/>
    <p:sldId id="426" r:id="rId7"/>
    <p:sldId id="326" r:id="rId8"/>
    <p:sldId id="327" r:id="rId9"/>
    <p:sldId id="332" r:id="rId10"/>
    <p:sldId id="434" r:id="rId11"/>
    <p:sldId id="339" r:id="rId12"/>
    <p:sldId id="432" r:id="rId13"/>
    <p:sldId id="433" r:id="rId14"/>
    <p:sldId id="431" r:id="rId15"/>
    <p:sldId id="409" r:id="rId16"/>
    <p:sldId id="429" r:id="rId17"/>
    <p:sldId id="435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4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A0F48-3605-49BB-A9AD-E17359EAD93A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1C285-5DE6-4534-B2FD-F20797B7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51862-2086-4694-9C7B-A8E7D5DE91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8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51862-2086-4694-9C7B-A8E7D5DE91B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6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51862-2086-4694-9C7B-A8E7D5DE91B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7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9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>
          <a:xfrm>
            <a:off x="747624" y="1501775"/>
            <a:ext cx="10742763" cy="577191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2400" b="1">
                <a:solidFill>
                  <a:srgbClr val="002060"/>
                </a:solidFill>
                <a:latin typeface="Max-Bold" pitchFamily="50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>
          <a:xfrm>
            <a:off x="747622" y="2078966"/>
            <a:ext cx="10742764" cy="4287328"/>
          </a:xfrm>
          <a:prstGeom prst="rect">
            <a:avLst/>
          </a:prstGeom>
        </p:spPr>
        <p:txBody>
          <a:bodyPr wrap="square" lIns="0" tIns="0" rIns="0" bIns="0" numCol="2" spcCol="216000" anchor="t"/>
          <a:lstStyle>
            <a:lvl1pPr marL="0" algn="just">
              <a:lnSpc>
                <a:spcPts val="1800"/>
              </a:lnSpc>
              <a:buFontTx/>
              <a:buNone/>
              <a:defRPr lang="da-DK" sz="1400" kern="1200" baseline="0" dirty="0">
                <a:solidFill>
                  <a:srgbClr val="386A97"/>
                </a:solidFill>
                <a:latin typeface="Max-Light" pitchFamily="50" charset="0"/>
              </a:defRPr>
            </a:lvl1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6"/>
          </p:nvPr>
        </p:nvSpPr>
        <p:spPr>
          <a:xfrm>
            <a:off x="609600" y="6405563"/>
            <a:ext cx="2844800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Max-Light" pitchFamily="50" charset="0"/>
              </a:defRPr>
            </a:lvl1pPr>
          </a:lstStyle>
          <a:p>
            <a:pPr>
              <a:defRPr/>
            </a:pPr>
            <a:fld id="{39590127-1A71-4CB0-9CE2-550EA2AE6F4B}" type="datetime1">
              <a:rPr lang="da-DK" altLang="en-US"/>
              <a:pPr>
                <a:defRPr/>
              </a:pPr>
              <a:t>10-12-2017</a:t>
            </a:fld>
            <a:endParaRPr lang="da-DK" alt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7"/>
          </p:nvPr>
        </p:nvSpPr>
        <p:spPr>
          <a:xfrm>
            <a:off x="8779933" y="6403975"/>
            <a:ext cx="2844800" cy="266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Max-Light" pitchFamily="50" charset="0"/>
              </a:defRPr>
            </a:lvl1pPr>
          </a:lstStyle>
          <a:p>
            <a:pPr>
              <a:defRPr/>
            </a:pPr>
            <a:fld id="{2800F6FB-1C0F-423A-9782-087A47E7855F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36141200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6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8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8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E96D-293E-4CAA-A8A2-099CC3771489}" type="datetimeFigureOut">
              <a:rPr lang="en-US" smtClean="0"/>
              <a:t>10-Dec-17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7BB7-8AA6-4B67-BB55-50277EE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1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Franklin Gothic Medium" panose="020B06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86" y="457622"/>
              <a:ext cx="1164990" cy="45677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670653" y="1076578"/>
              <a:ext cx="12121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AAA5"/>
                  </a:solidFill>
                </a:rPr>
                <a:t>REST </a:t>
              </a:r>
              <a:r>
                <a:rPr lang="en-GB" sz="1300" dirty="0" smtClean="0">
                  <a:solidFill>
                    <a:srgbClr val="00AAA5"/>
                  </a:solidFill>
                </a:rPr>
                <a:t>ASSURED</a:t>
              </a:r>
              <a:endParaRPr lang="en-GB" sz="1300" dirty="0">
                <a:solidFill>
                  <a:srgbClr val="00AAA5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3783" y="374100"/>
            <a:ext cx="657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Threat landscape financial sector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26" y="989368"/>
            <a:ext cx="3092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AAA5"/>
                </a:solidFill>
              </a:rPr>
              <a:t>UBF, Dubai, December 2017</a:t>
            </a:r>
            <a:endParaRPr lang="en-GB" sz="2000" dirty="0">
              <a:solidFill>
                <a:srgbClr val="00AAA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255" y="6020845"/>
            <a:ext cx="657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www.csis.dk 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60" y="2176129"/>
            <a:ext cx="8522225" cy="34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35626" y="1604873"/>
            <a:ext cx="4269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</a:t>
            </a:r>
            <a:r>
              <a:rPr lang="en-GB" sz="2800" b="1" dirty="0" smtClean="0">
                <a:solidFill>
                  <a:schemeClr val="bg1"/>
                </a:solidFill>
              </a:rPr>
              <a:t>.00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Trends - Targeting the banks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86" y="457622"/>
            <a:ext cx="1164990" cy="4567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83" y="374100"/>
            <a:ext cx="664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Threat landscape financial sector</a:t>
            </a:r>
            <a:endParaRPr lang="en-GB" sz="3200" b="1" dirty="0">
              <a:solidFill>
                <a:srgbClr val="001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4B1D-4C6D-432D-8B9D-646BCD997824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1979" y="374100"/>
            <a:ext cx="1020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Threat actors becoming more patient, more professional</a:t>
            </a:r>
            <a:endParaRPr lang="en-GB" sz="3200" b="1" dirty="0">
              <a:solidFill>
                <a:srgbClr val="00194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25" y="989368"/>
            <a:ext cx="801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AFF0"/>
                </a:solidFill>
              </a:rPr>
              <a:t>Carbanak</a:t>
            </a:r>
            <a:r>
              <a:rPr lang="en-GB" sz="2000" dirty="0">
                <a:solidFill>
                  <a:srgbClr val="00AFF0"/>
                </a:solidFill>
              </a:rPr>
              <a:t> </a:t>
            </a:r>
            <a:r>
              <a:rPr lang="en-GB" sz="2000" dirty="0" smtClean="0">
                <a:solidFill>
                  <a:srgbClr val="00AFF0"/>
                </a:solidFill>
              </a:rPr>
              <a:t>case</a:t>
            </a:r>
            <a:endParaRPr lang="en-GB" sz="2000" dirty="0">
              <a:solidFill>
                <a:srgbClr val="00AFF0"/>
              </a:solidFill>
            </a:endParaRPr>
          </a:p>
        </p:txBody>
      </p:sp>
      <p:pic>
        <p:nvPicPr>
          <p:cNvPr id="5122" name="Picture 5" descr="image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" y="3072224"/>
            <a:ext cx="4820250" cy="31008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55" y="1179274"/>
            <a:ext cx="5009312" cy="499382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4B1D-4C6D-432D-8B9D-646BCD997824}" type="slidenum">
              <a:rPr lang="en-GB" smtClean="0"/>
              <a:t>12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1979" y="374100"/>
            <a:ext cx="1020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Threat actors becoming more patient, more professional</a:t>
            </a:r>
            <a:endParaRPr lang="en-GB" sz="3200" b="1" dirty="0">
              <a:solidFill>
                <a:srgbClr val="00194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25" y="989368"/>
            <a:ext cx="801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AFF0"/>
                </a:solidFill>
              </a:rPr>
              <a:t>Polish waterhole attack</a:t>
            </a:r>
            <a:endParaRPr lang="en-GB" sz="2000" dirty="0">
              <a:solidFill>
                <a:srgbClr val="00AFF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09" y="958875"/>
            <a:ext cx="8133969" cy="574768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7242133" y="1737360"/>
            <a:ext cx="2217751" cy="1777524"/>
          </a:xfrm>
          <a:prstGeom prst="straightConnector1">
            <a:avLst/>
          </a:prstGeom>
          <a:ln w="44450">
            <a:solidFill>
              <a:srgbClr val="00AA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061846" y="1368028"/>
            <a:ext cx="207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rgbClr val="00AAA5"/>
                </a:solidFill>
              </a:rPr>
              <a:t>Poland</a:t>
            </a:r>
            <a:r>
              <a:rPr lang="da-DK" b="1" dirty="0" smtClean="0">
                <a:solidFill>
                  <a:srgbClr val="00AAA5"/>
                </a:solidFill>
              </a:rPr>
              <a:t> </a:t>
            </a:r>
            <a:r>
              <a:rPr lang="da-DK" b="1" dirty="0" err="1" smtClean="0">
                <a:solidFill>
                  <a:srgbClr val="00AAA5"/>
                </a:solidFill>
              </a:rPr>
              <a:t>hardest</a:t>
            </a:r>
            <a:r>
              <a:rPr lang="da-DK" b="1" dirty="0" smtClean="0">
                <a:solidFill>
                  <a:srgbClr val="00AAA5"/>
                </a:solidFill>
              </a:rPr>
              <a:t> hit</a:t>
            </a:r>
            <a:endParaRPr lang="en-US" b="1" dirty="0">
              <a:solidFill>
                <a:srgbClr val="00A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4B1D-4C6D-432D-8B9D-646BCD997824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1979" y="374100"/>
            <a:ext cx="1020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Threat actors becoming more patient, more professional</a:t>
            </a:r>
            <a:endParaRPr lang="en-GB" sz="3200" b="1" dirty="0">
              <a:solidFill>
                <a:srgbClr val="00194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25" y="989368"/>
            <a:ext cx="9527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AFF0"/>
                </a:solidFill>
              </a:rPr>
              <a:t>Polish waterhole attack: someone seems to setup Russia to be behind the attack</a:t>
            </a:r>
            <a:endParaRPr lang="en-GB" sz="2000" dirty="0">
              <a:solidFill>
                <a:srgbClr val="00AFF0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2905" y="1717909"/>
          <a:ext cx="11466746" cy="2063222"/>
        </p:xfrm>
        <a:graphic>
          <a:graphicData uri="http://schemas.openxmlformats.org/drawingml/2006/table">
            <a:tbl>
              <a:tblPr/>
              <a:tblGrid>
                <a:gridCol w="3091231">
                  <a:extLst>
                    <a:ext uri="{9D8B030D-6E8A-4147-A177-3AD203B41FA5}">
                      <a16:colId xmlns:a16="http://schemas.microsoft.com/office/drawing/2014/main" val="448464085"/>
                    </a:ext>
                  </a:extLst>
                </a:gridCol>
                <a:gridCol w="8375515">
                  <a:extLst>
                    <a:ext uri="{9D8B030D-6E8A-4147-A177-3AD203B41FA5}">
                      <a16:colId xmlns:a16="http://schemas.microsoft.com/office/drawing/2014/main" val="2374982514"/>
                    </a:ext>
                  </a:extLst>
                </a:gridCol>
              </a:tblGrid>
              <a:tr h="29474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Word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A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State/Backdoor Command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49471"/>
                  </a:ext>
                </a:extLst>
              </a:tr>
              <a:tr h="294746">
                <a:tc>
                  <a:txBody>
                    <a:bodyPr/>
                    <a:lstStyle/>
                    <a:p>
                      <a:pPr fontAlgn="ctr"/>
                      <a:r>
                        <a:rPr lang="en-US" sz="1600" dirty="0">
                          <a:effectLst/>
                        </a:rPr>
                        <a:t>"</a:t>
                      </a:r>
                      <a:r>
                        <a:rPr lang="en-US" sz="1600" dirty="0" err="1">
                          <a:effectLst/>
                        </a:rPr>
                        <a:t>Nachalo</a:t>
                      </a:r>
                      <a:r>
                        <a:rPr lang="en-US" sz="1600" dirty="0">
                          <a:effectLst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dirty="0">
                          <a:effectLst/>
                        </a:rPr>
                        <a:t>start communication session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247926"/>
                  </a:ext>
                </a:extLst>
              </a:tr>
              <a:tr h="294746"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"ustanavlivat"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handshake state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620241"/>
                  </a:ext>
                </a:extLst>
              </a:tr>
              <a:tr h="294746"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"poluchit"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receive 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967882"/>
                  </a:ext>
                </a:extLst>
              </a:tr>
              <a:tr h="294746"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"pereslat"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send 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499298"/>
                  </a:ext>
                </a:extLst>
              </a:tr>
              <a:tr h="294746"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"derzhat"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maintain communication session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799378"/>
                  </a:ext>
                </a:extLst>
              </a:tr>
              <a:tr h="294746">
                <a:tc>
                  <a:txBody>
                    <a:bodyPr/>
                    <a:lstStyle/>
                    <a:p>
                      <a:pPr fontAlgn="ctr"/>
                      <a:r>
                        <a:rPr lang="en-US" sz="1600" dirty="0">
                          <a:effectLst/>
                        </a:rPr>
                        <a:t>"</a:t>
                      </a:r>
                      <a:r>
                        <a:rPr lang="en-US" sz="1600" dirty="0" err="1">
                          <a:effectLst/>
                        </a:rPr>
                        <a:t>vykhodit</a:t>
                      </a:r>
                      <a:r>
                        <a:rPr lang="en-US" sz="1600" dirty="0">
                          <a:effectLst/>
                        </a:rPr>
                        <a:t>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dirty="0">
                          <a:effectLst/>
                        </a:rPr>
                        <a:t>exit communication session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0129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32904" y="4109562"/>
          <a:ext cx="11466747" cy="2014490"/>
        </p:xfrm>
        <a:graphic>
          <a:graphicData uri="http://schemas.openxmlformats.org/drawingml/2006/table">
            <a:tbl>
              <a:tblPr/>
              <a:tblGrid>
                <a:gridCol w="3091232">
                  <a:extLst>
                    <a:ext uri="{9D8B030D-6E8A-4147-A177-3AD203B41FA5}">
                      <a16:colId xmlns:a16="http://schemas.microsoft.com/office/drawing/2014/main" val="398443082"/>
                    </a:ext>
                  </a:extLst>
                </a:gridCol>
                <a:gridCol w="4553266">
                  <a:extLst>
                    <a:ext uri="{9D8B030D-6E8A-4147-A177-3AD203B41FA5}">
                      <a16:colId xmlns:a16="http://schemas.microsoft.com/office/drawing/2014/main" val="1664135997"/>
                    </a:ext>
                  </a:extLst>
                </a:gridCol>
                <a:gridCol w="3822249">
                  <a:extLst>
                    <a:ext uri="{9D8B030D-6E8A-4147-A177-3AD203B41FA5}">
                      <a16:colId xmlns:a16="http://schemas.microsoft.com/office/drawing/2014/main" val="83541305"/>
                    </a:ext>
                  </a:extLst>
                </a:gridCol>
              </a:tblGrid>
              <a:tr h="318613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Word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A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Type of error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A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Correct analogue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17652"/>
                  </a:ext>
                </a:extLst>
              </a:tr>
              <a:tr h="336685">
                <a:tc>
                  <a:txBody>
                    <a:bodyPr/>
                    <a:lstStyle/>
                    <a:p>
                      <a:pPr fontAlgn="ctr"/>
                      <a:r>
                        <a:rPr lang="en-US" sz="1600" i="1">
                          <a:effectLst/>
                        </a:rPr>
                        <a:t>"ustanavlivat"</a:t>
                      </a:r>
                      <a:endParaRPr lang="en-US" sz="160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omitted sign at the end, verb tense error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i="1">
                          <a:effectLst/>
                        </a:rPr>
                        <a:t>"ustanovit'"</a:t>
                      </a:r>
                      <a:r>
                        <a:rPr lang="en-US" sz="1600">
                          <a:effectLst/>
                        </a:rPr>
                        <a:t> or </a:t>
                      </a:r>
                      <a:r>
                        <a:rPr lang="en-US" sz="1600" i="1">
                          <a:effectLst/>
                        </a:rPr>
                        <a:t>"ustanoviti"</a:t>
                      </a:r>
                      <a:endParaRPr lang="en-US" sz="160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30316"/>
                  </a:ext>
                </a:extLst>
              </a:tr>
              <a:tr h="318613">
                <a:tc>
                  <a:txBody>
                    <a:bodyPr/>
                    <a:lstStyle/>
                    <a:p>
                      <a:pPr fontAlgn="ctr"/>
                      <a:r>
                        <a:rPr lang="en-US" sz="1600" i="1">
                          <a:effectLst/>
                        </a:rPr>
                        <a:t>"poluchit"</a:t>
                      </a:r>
                      <a:endParaRPr lang="en-US" sz="160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omitted sign at the end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i="1">
                          <a:effectLst/>
                        </a:rPr>
                        <a:t>"poluchit'"</a:t>
                      </a:r>
                      <a:r>
                        <a:rPr lang="en-US" sz="1600">
                          <a:effectLst/>
                        </a:rPr>
                        <a:t> or </a:t>
                      </a:r>
                      <a:r>
                        <a:rPr lang="en-US" sz="1600" i="1">
                          <a:effectLst/>
                        </a:rPr>
                        <a:t>"poluchiti"</a:t>
                      </a:r>
                      <a:endParaRPr lang="en-US" sz="160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77478"/>
                  </a:ext>
                </a:extLst>
              </a:tr>
              <a:tr h="318613">
                <a:tc>
                  <a:txBody>
                    <a:bodyPr/>
                    <a:lstStyle/>
                    <a:p>
                      <a:pPr fontAlgn="ctr"/>
                      <a:r>
                        <a:rPr lang="en-US" sz="1600" i="1">
                          <a:effectLst/>
                        </a:rPr>
                        <a:t>"pereslat"</a:t>
                      </a:r>
                      <a:endParaRPr lang="en-US" sz="160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omitted sign at the end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i="1">
                          <a:effectLst/>
                        </a:rPr>
                        <a:t>"pereslat'"</a:t>
                      </a:r>
                      <a:r>
                        <a:rPr lang="en-US" sz="1600">
                          <a:effectLst/>
                        </a:rPr>
                        <a:t> or </a:t>
                      </a:r>
                      <a:r>
                        <a:rPr lang="en-US" sz="1600" i="1">
                          <a:effectLst/>
                        </a:rPr>
                        <a:t>"pereslati"</a:t>
                      </a:r>
                      <a:endParaRPr lang="en-US" sz="160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82214"/>
                  </a:ext>
                </a:extLst>
              </a:tr>
              <a:tr h="318613">
                <a:tc>
                  <a:txBody>
                    <a:bodyPr/>
                    <a:lstStyle/>
                    <a:p>
                      <a:pPr fontAlgn="ctr"/>
                      <a:r>
                        <a:rPr lang="en-US" sz="1600" i="1">
                          <a:effectLst/>
                        </a:rPr>
                        <a:t>"derzhat"</a:t>
                      </a:r>
                      <a:endParaRPr lang="en-US" sz="160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dirty="0">
                          <a:effectLst/>
                        </a:rPr>
                        <a:t>omitted sign at the end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i="1">
                          <a:effectLst/>
                        </a:rPr>
                        <a:t>"derzhat'"</a:t>
                      </a:r>
                      <a:r>
                        <a:rPr lang="en-US" sz="1600">
                          <a:effectLst/>
                        </a:rPr>
                        <a:t> or </a:t>
                      </a:r>
                      <a:r>
                        <a:rPr lang="en-US" sz="1600" i="1">
                          <a:effectLst/>
                        </a:rPr>
                        <a:t>"derzhati"</a:t>
                      </a:r>
                      <a:endParaRPr lang="en-US" sz="160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647962"/>
                  </a:ext>
                </a:extLst>
              </a:tr>
              <a:tr h="336685">
                <a:tc>
                  <a:txBody>
                    <a:bodyPr/>
                    <a:lstStyle/>
                    <a:p>
                      <a:pPr fontAlgn="ctr"/>
                      <a:r>
                        <a:rPr lang="en-US" sz="1600" i="1">
                          <a:effectLst/>
                        </a:rPr>
                        <a:t>"vykhodit"</a:t>
                      </a:r>
                      <a:endParaRPr lang="en-US" sz="160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>
                          <a:effectLst/>
                        </a:rPr>
                        <a:t>omitted sign at the end, verb tense error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i="1" dirty="0">
                          <a:effectLst/>
                        </a:rPr>
                        <a:t>"</a:t>
                      </a:r>
                      <a:r>
                        <a:rPr lang="en-US" sz="1600" i="1" dirty="0" err="1">
                          <a:effectLst/>
                        </a:rPr>
                        <a:t>vyiti</a:t>
                      </a:r>
                      <a:r>
                        <a:rPr lang="en-US" sz="1600" i="1" dirty="0">
                          <a:effectLst/>
                        </a:rPr>
                        <a:t>"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41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7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4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04" y="1240656"/>
            <a:ext cx="5802703" cy="49320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4B1D-4C6D-432D-8B9D-646BCD997824}" type="slidenum">
              <a:rPr lang="en-GB" smtClean="0"/>
              <a:t>14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1979" y="374100"/>
            <a:ext cx="1020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Threat actors becoming more patient, more professional</a:t>
            </a:r>
            <a:endParaRPr lang="en-GB" sz="3200" b="1" dirty="0">
              <a:solidFill>
                <a:srgbClr val="00194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25" y="989368"/>
            <a:ext cx="801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AFF0"/>
                </a:solidFill>
              </a:rPr>
              <a:t>Taiwan Swift attack</a:t>
            </a:r>
            <a:endParaRPr lang="en-GB" sz="2000" dirty="0">
              <a:solidFill>
                <a:srgbClr val="00AFF0"/>
              </a:solidFill>
            </a:endParaRPr>
          </a:p>
        </p:txBody>
      </p:sp>
      <p:pic>
        <p:nvPicPr>
          <p:cNvPr id="8" name="Picture 7" descr="https://evbdn.eventbrite.com/s3-s3/eventlogos/13051251/linkedin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26" y="3789748"/>
            <a:ext cx="1698625" cy="1320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http://newsalescoach.com/wp-content/uploads/2012/11/strategic-target-green-e1352387630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01" y="2387985"/>
            <a:ext cx="1355725" cy="10620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36234" y="4002130"/>
            <a:ext cx="866140" cy="2216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35626" y="1604873"/>
            <a:ext cx="1572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3</a:t>
            </a:r>
            <a:r>
              <a:rPr lang="en-GB" sz="2800" b="1" dirty="0" smtClean="0">
                <a:solidFill>
                  <a:schemeClr val="bg1"/>
                </a:solidFill>
              </a:rPr>
              <a:t>.00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Summary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86" y="457622"/>
            <a:ext cx="1164990" cy="4567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83" y="374100"/>
            <a:ext cx="656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Threat landscape financial sector</a:t>
            </a:r>
            <a:endParaRPr lang="en-GB" sz="3200" b="1" dirty="0">
              <a:solidFill>
                <a:srgbClr val="001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billede e-crime 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39" y="4130842"/>
            <a:ext cx="2797872" cy="219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4B1D-4C6D-432D-8B9D-646BCD997824}" type="slidenum">
              <a:rPr lang="en-GB" smtClean="0"/>
              <a:t>16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0874" y="1913000"/>
            <a:ext cx="11408735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Max-Book" pitchFamily="50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Max-Book" pitchFamily="50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Max-Book" pitchFamily="50" charset="0"/>
              <a:buChar char="»"/>
              <a:tabLst>
                <a:tab pos="541338" algn="l"/>
              </a:tabLst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Max-Book" pitchFamily="50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Max-Book" pitchFamily="50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4000" dirty="0" err="1" smtClean="0">
                <a:solidFill>
                  <a:srgbClr val="373C41"/>
                </a:solidFill>
              </a:rPr>
              <a:t>DDoS</a:t>
            </a:r>
            <a:r>
              <a:rPr lang="en-US" sz="2400" dirty="0" smtClean="0">
                <a:solidFill>
                  <a:srgbClr val="373C41"/>
                </a:solidFill>
              </a:rPr>
              <a:t> attacks expected to increase</a:t>
            </a:r>
            <a:endParaRPr lang="en-US" sz="2400" dirty="0">
              <a:solidFill>
                <a:srgbClr val="373C41"/>
              </a:solidFill>
            </a:endParaRPr>
          </a:p>
          <a:p>
            <a:pPr>
              <a:buClrTx/>
            </a:pPr>
            <a:r>
              <a:rPr lang="en-US" sz="4000" dirty="0" err="1" smtClean="0">
                <a:solidFill>
                  <a:srgbClr val="373C41"/>
                </a:solidFill>
              </a:rPr>
              <a:t>RaaS</a:t>
            </a:r>
            <a:r>
              <a:rPr lang="en-US" sz="2400" dirty="0" smtClean="0">
                <a:solidFill>
                  <a:srgbClr val="373C41"/>
                </a:solidFill>
              </a:rPr>
              <a:t> expanding and evolving</a:t>
            </a:r>
            <a:endParaRPr lang="en-US" sz="2400" dirty="0">
              <a:solidFill>
                <a:srgbClr val="373C41"/>
              </a:solidFill>
            </a:endParaRPr>
          </a:p>
          <a:p>
            <a:pPr>
              <a:buClrTx/>
            </a:pPr>
            <a:r>
              <a:rPr lang="en-US" sz="4000" dirty="0" smtClean="0">
                <a:solidFill>
                  <a:srgbClr val="373C41"/>
                </a:solidFill>
              </a:rPr>
              <a:t>Threat actors</a:t>
            </a:r>
            <a:r>
              <a:rPr lang="en-US" sz="2400" dirty="0" smtClean="0">
                <a:solidFill>
                  <a:srgbClr val="373C41"/>
                </a:solidFill>
              </a:rPr>
              <a:t> becoming more patient, more professional</a:t>
            </a:r>
          </a:p>
          <a:p>
            <a:pPr>
              <a:buClrTx/>
            </a:pPr>
            <a:r>
              <a:rPr lang="da-DK" sz="4000" dirty="0" err="1" smtClean="0">
                <a:solidFill>
                  <a:srgbClr val="373C41"/>
                </a:solidFill>
              </a:rPr>
              <a:t>Phishing</a:t>
            </a:r>
            <a:r>
              <a:rPr lang="da-DK" sz="4000" dirty="0" smtClean="0">
                <a:solidFill>
                  <a:srgbClr val="373C41"/>
                </a:solidFill>
              </a:rPr>
              <a:t> </a:t>
            </a:r>
            <a:r>
              <a:rPr lang="da-DK" sz="4000" dirty="0" err="1" smtClean="0">
                <a:solidFill>
                  <a:srgbClr val="373C41"/>
                </a:solidFill>
              </a:rPr>
              <a:t>campaigns</a:t>
            </a:r>
            <a:r>
              <a:rPr lang="da-DK" sz="2400" dirty="0" smtClean="0">
                <a:solidFill>
                  <a:srgbClr val="373C41"/>
                </a:solidFill>
              </a:rPr>
              <a:t> smaller and more </a:t>
            </a:r>
            <a:r>
              <a:rPr lang="da-DK" sz="2400" dirty="0" err="1" smtClean="0">
                <a:solidFill>
                  <a:srgbClr val="373C41"/>
                </a:solidFill>
              </a:rPr>
              <a:t>targeted</a:t>
            </a:r>
            <a:endParaRPr lang="da-DK" sz="2400" dirty="0" smtClean="0">
              <a:solidFill>
                <a:srgbClr val="373C41"/>
              </a:solidFill>
            </a:endParaRPr>
          </a:p>
          <a:p>
            <a:pPr>
              <a:buClrTx/>
            </a:pPr>
            <a:r>
              <a:rPr lang="da-DK" sz="4000" dirty="0" smtClean="0">
                <a:solidFill>
                  <a:srgbClr val="373C41"/>
                </a:solidFill>
              </a:rPr>
              <a:t>More ressources </a:t>
            </a:r>
            <a:r>
              <a:rPr lang="da-DK" sz="2400" dirty="0" err="1" smtClean="0">
                <a:solidFill>
                  <a:srgbClr val="373C41"/>
                </a:solidFill>
              </a:rPr>
              <a:t>required</a:t>
            </a:r>
            <a:r>
              <a:rPr lang="da-DK" sz="2400" dirty="0" smtClean="0">
                <a:solidFill>
                  <a:srgbClr val="373C41"/>
                </a:solidFill>
              </a:rPr>
              <a:t> by </a:t>
            </a:r>
            <a:r>
              <a:rPr lang="da-DK" sz="2400" dirty="0" err="1" smtClean="0">
                <a:solidFill>
                  <a:srgbClr val="373C41"/>
                </a:solidFill>
              </a:rPr>
              <a:t>both</a:t>
            </a:r>
            <a:r>
              <a:rPr lang="da-DK" sz="2400" dirty="0" smtClean="0">
                <a:solidFill>
                  <a:srgbClr val="373C41"/>
                </a:solidFill>
              </a:rPr>
              <a:t> organisations and </a:t>
            </a:r>
            <a:r>
              <a:rPr lang="da-DK" sz="2400" dirty="0" err="1" smtClean="0">
                <a:solidFill>
                  <a:srgbClr val="373C41"/>
                </a:solidFill>
              </a:rPr>
              <a:t>vendors</a:t>
            </a:r>
            <a:endParaRPr lang="da-DK" sz="4000" dirty="0" smtClean="0">
              <a:solidFill>
                <a:srgbClr val="373C41"/>
              </a:solidFill>
            </a:endParaRPr>
          </a:p>
          <a:p>
            <a:pPr>
              <a:buClrTx/>
            </a:pPr>
            <a:r>
              <a:rPr lang="da-DK" sz="4000" dirty="0" smtClean="0">
                <a:solidFill>
                  <a:srgbClr val="373C41"/>
                </a:solidFill>
              </a:rPr>
              <a:t>More </a:t>
            </a:r>
            <a:r>
              <a:rPr lang="da-DK" sz="4000" dirty="0" err="1" smtClean="0">
                <a:solidFill>
                  <a:srgbClr val="373C41"/>
                </a:solidFill>
              </a:rPr>
              <a:t>sophisticated</a:t>
            </a:r>
            <a:r>
              <a:rPr lang="da-DK" sz="2400" dirty="0" smtClean="0">
                <a:solidFill>
                  <a:srgbClr val="373C41"/>
                </a:solidFill>
              </a:rPr>
              <a:t> </a:t>
            </a:r>
            <a:r>
              <a:rPr lang="da-DK" sz="2400" dirty="0" err="1" smtClean="0">
                <a:solidFill>
                  <a:srgbClr val="373C41"/>
                </a:solidFill>
              </a:rPr>
              <a:t>attacks</a:t>
            </a:r>
            <a:r>
              <a:rPr lang="da-DK" sz="2400" dirty="0" smtClean="0">
                <a:solidFill>
                  <a:srgbClr val="373C41"/>
                </a:solidFill>
              </a:rPr>
              <a:t> as </a:t>
            </a:r>
            <a:r>
              <a:rPr lang="da-DK" sz="2400" dirty="0" err="1" smtClean="0">
                <a:solidFill>
                  <a:srgbClr val="373C41"/>
                </a:solidFill>
              </a:rPr>
              <a:t>CaaS</a:t>
            </a:r>
            <a:r>
              <a:rPr lang="da-DK" sz="2400" dirty="0" smtClean="0">
                <a:solidFill>
                  <a:srgbClr val="373C41"/>
                </a:solidFill>
              </a:rPr>
              <a:t> models </a:t>
            </a:r>
            <a:r>
              <a:rPr lang="da-DK" sz="2400" dirty="0" err="1" smtClean="0">
                <a:solidFill>
                  <a:srgbClr val="373C41"/>
                </a:solidFill>
              </a:rPr>
              <a:t>reach</a:t>
            </a:r>
            <a:r>
              <a:rPr lang="da-DK" sz="2400" dirty="0" smtClean="0">
                <a:solidFill>
                  <a:srgbClr val="373C41"/>
                </a:solidFill>
              </a:rPr>
              <a:t> </a:t>
            </a:r>
            <a:r>
              <a:rPr lang="da-DK" sz="2400" dirty="0" err="1" smtClean="0">
                <a:solidFill>
                  <a:srgbClr val="373C41"/>
                </a:solidFill>
              </a:rPr>
              <a:t>maturity</a:t>
            </a:r>
            <a:endParaRPr lang="da-DK" sz="2400" dirty="0" smtClean="0">
              <a:solidFill>
                <a:srgbClr val="373C41"/>
              </a:solidFill>
            </a:endParaRPr>
          </a:p>
          <a:p>
            <a:pPr>
              <a:buClrTx/>
            </a:pPr>
            <a:endParaRPr lang="da-DK" sz="2400" dirty="0" smtClean="0">
              <a:solidFill>
                <a:srgbClr val="373C41"/>
              </a:solidFill>
            </a:endParaRPr>
          </a:p>
          <a:p>
            <a:pPr>
              <a:buClrTx/>
            </a:pPr>
            <a:endParaRPr lang="da-DK" sz="2400" dirty="0">
              <a:solidFill>
                <a:srgbClr val="373C4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979" y="374100"/>
            <a:ext cx="956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Summary</a:t>
            </a:r>
            <a:endParaRPr lang="en-GB" sz="3200" b="1" dirty="0">
              <a:solidFill>
                <a:srgbClr val="00194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625" y="989368"/>
            <a:ext cx="10761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AFF0"/>
                </a:solidFill>
              </a:rPr>
              <a:t>Important things to keep in mind for 2018</a:t>
            </a:r>
            <a:endParaRPr lang="en-GB" sz="2000" dirty="0">
              <a:solidFill>
                <a:srgbClr val="00AF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979" y="374100"/>
            <a:ext cx="956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News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625" y="989368"/>
            <a:ext cx="10761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AFF0"/>
                </a:solidFill>
              </a:rPr>
              <a:t>From today</a:t>
            </a:r>
            <a:endParaRPr lang="en-GB" sz="2000" dirty="0">
              <a:solidFill>
                <a:srgbClr val="00AF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5" y="2905080"/>
            <a:ext cx="3606546" cy="1500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72" y="2622448"/>
            <a:ext cx="5164823" cy="2065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23" y="3366833"/>
            <a:ext cx="1345767" cy="8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Franklin Gothic Medium" panose="020B06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109" y="6020845"/>
            <a:ext cx="152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www.csis.dk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86" y="457622"/>
            <a:ext cx="1164990" cy="4567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70653" y="1076578"/>
            <a:ext cx="12121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00AAA5"/>
                </a:solidFill>
              </a:rPr>
              <a:t>REST </a:t>
            </a:r>
            <a:r>
              <a:rPr lang="en-GB" sz="1300" dirty="0" smtClean="0">
                <a:solidFill>
                  <a:srgbClr val="00AAA5"/>
                </a:solidFill>
              </a:rPr>
              <a:t>ASSURED</a:t>
            </a:r>
            <a:endParaRPr lang="en-GB" sz="1300" dirty="0">
              <a:solidFill>
                <a:srgbClr val="00AAA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59" y="3031570"/>
            <a:ext cx="4251969" cy="2551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980" y="1864021"/>
            <a:ext cx="69578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</a:rPr>
              <a:t>CSIS at glance: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Danish private security company founded in 2003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AAA5"/>
                </a:solidFill>
              </a:rPr>
              <a:t>Advisory </a:t>
            </a:r>
            <a:r>
              <a:rPr lang="en-US" sz="2000" dirty="0">
                <a:solidFill>
                  <a:srgbClr val="00AAA5"/>
                </a:solidFill>
              </a:rPr>
              <a:t>Board member of </a:t>
            </a:r>
            <a:r>
              <a:rPr lang="en-US" sz="2000" b="1" dirty="0">
                <a:solidFill>
                  <a:srgbClr val="00AAA5"/>
                </a:solidFill>
              </a:rPr>
              <a:t>EC3</a:t>
            </a:r>
            <a:r>
              <a:rPr lang="en-US" sz="2000" dirty="0">
                <a:solidFill>
                  <a:srgbClr val="00AAA5"/>
                </a:solidFill>
              </a:rPr>
              <a:t> since 2013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100+ Employees from </a:t>
            </a:r>
            <a:r>
              <a:rPr lang="en-US" sz="2000" b="1" dirty="0" smtClean="0">
                <a:solidFill>
                  <a:schemeClr val="bg1"/>
                </a:solidFill>
              </a:rPr>
              <a:t>25</a:t>
            </a:r>
            <a:r>
              <a:rPr lang="en-US" sz="2000" dirty="0" smtClean="0">
                <a:solidFill>
                  <a:schemeClr val="bg1"/>
                </a:solidFill>
              </a:rPr>
              <a:t> different nationalities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AAA5"/>
                </a:solidFill>
              </a:rPr>
              <a:t>Data centers located across the </a:t>
            </a:r>
            <a:r>
              <a:rPr lang="en-US" sz="2000" b="1" dirty="0" smtClean="0">
                <a:solidFill>
                  <a:srgbClr val="00AAA5"/>
                </a:solidFill>
              </a:rPr>
              <a:t>globe</a:t>
            </a:r>
            <a:endParaRPr lang="en-GB" sz="2000" b="1" dirty="0">
              <a:solidFill>
                <a:srgbClr val="00AAA5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150+</a:t>
            </a:r>
            <a:r>
              <a:rPr lang="en-US" sz="2000" dirty="0" smtClean="0">
                <a:solidFill>
                  <a:schemeClr val="bg1"/>
                </a:solidFill>
              </a:rPr>
              <a:t> financial institutions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AAA5"/>
                </a:solidFill>
              </a:rPr>
              <a:t>Advisors </a:t>
            </a:r>
            <a:r>
              <a:rPr lang="en-US" sz="2000" dirty="0" smtClean="0">
                <a:solidFill>
                  <a:srgbClr val="00AAA5"/>
                </a:solidFill>
              </a:rPr>
              <a:t>to law enforcement agencies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Copenhagen </a:t>
            </a:r>
            <a:r>
              <a:rPr lang="en-GB" sz="2000" b="1" dirty="0" smtClean="0">
                <a:solidFill>
                  <a:schemeClr val="bg1"/>
                </a:solidFill>
              </a:rPr>
              <a:t>Cybercrime</a:t>
            </a:r>
            <a:r>
              <a:rPr lang="en-GB" sz="2000" dirty="0" smtClean="0">
                <a:solidFill>
                  <a:schemeClr val="bg1"/>
                </a:solidFill>
              </a:rPr>
              <a:t> Conference hosts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AAA5"/>
                </a:solidFill>
              </a:rPr>
              <a:t>Credited </a:t>
            </a:r>
            <a:r>
              <a:rPr lang="en-US" sz="2000" dirty="0">
                <a:solidFill>
                  <a:srgbClr val="00AAA5"/>
                </a:solidFill>
              </a:rPr>
              <a:t>by </a:t>
            </a:r>
            <a:r>
              <a:rPr lang="en-US" sz="2000" b="1" i="1" dirty="0">
                <a:solidFill>
                  <a:srgbClr val="00AAA5"/>
                </a:solidFill>
              </a:rPr>
              <a:t>Gartner</a:t>
            </a:r>
            <a:r>
              <a:rPr lang="en-US" sz="2000" i="1" dirty="0">
                <a:solidFill>
                  <a:srgbClr val="00AAA5"/>
                </a:solidFill>
              </a:rPr>
              <a:t> </a:t>
            </a:r>
            <a:r>
              <a:rPr lang="en-US" sz="2000" i="1" dirty="0" smtClean="0">
                <a:solidFill>
                  <a:srgbClr val="00AAA5"/>
                </a:solidFill>
              </a:rPr>
              <a:t>Group</a:t>
            </a:r>
            <a:endParaRPr lang="en-US" sz="2000" dirty="0" smtClean="0">
              <a:solidFill>
                <a:srgbClr val="00AAA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</a:rPr>
              <a:t>Actionable and renowned </a:t>
            </a:r>
            <a:r>
              <a:rPr lang="en-GB" sz="2000" b="1" dirty="0" smtClean="0">
                <a:solidFill>
                  <a:schemeClr val="bg1"/>
                </a:solidFill>
              </a:rPr>
              <a:t>threat intelligence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AAA5"/>
                </a:solidFill>
              </a:rPr>
              <a:t>Known for outstanding </a:t>
            </a:r>
            <a:r>
              <a:rPr lang="en-US" sz="2000" b="1" dirty="0" smtClean="0">
                <a:solidFill>
                  <a:srgbClr val="00AAA5"/>
                </a:solidFill>
              </a:rPr>
              <a:t>reversing, incident response </a:t>
            </a:r>
            <a:r>
              <a:rPr lang="en-US" sz="2000" dirty="0" smtClean="0">
                <a:solidFill>
                  <a:srgbClr val="00AAA5"/>
                </a:solidFill>
              </a:rPr>
              <a:t>and</a:t>
            </a:r>
            <a:r>
              <a:rPr lang="en-US" sz="2000" b="1" dirty="0" smtClean="0">
                <a:solidFill>
                  <a:srgbClr val="00AAA5"/>
                </a:solidFill>
              </a:rPr>
              <a:t> forensics</a:t>
            </a:r>
            <a:r>
              <a:rPr lang="en-US" sz="2000" dirty="0" smtClean="0">
                <a:solidFill>
                  <a:srgbClr val="00AAA5"/>
                </a:solidFill>
              </a:rPr>
              <a:t> capabilities 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24/7</a:t>
            </a:r>
            <a:r>
              <a:rPr lang="en-US" sz="2000" dirty="0" smtClean="0">
                <a:solidFill>
                  <a:schemeClr val="bg1"/>
                </a:solidFill>
              </a:rPr>
              <a:t> center with access to specialists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626" y="989368"/>
            <a:ext cx="586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AFF0"/>
                </a:solidFill>
              </a:rPr>
              <a:t>Jakob Fonsbøl &lt;jsf@csis.dk&gt;</a:t>
            </a:r>
            <a:endParaRPr lang="en-GB" sz="2000" dirty="0">
              <a:solidFill>
                <a:srgbClr val="00AF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979" y="374100"/>
            <a:ext cx="586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Thank you!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055" y="-2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373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86" y="457622"/>
              <a:ext cx="1164990" cy="45677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35626" y="1612825"/>
            <a:ext cx="1286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Agenda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2672" y="1610845"/>
            <a:ext cx="71801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1</a:t>
            </a:r>
            <a:r>
              <a:rPr lang="en-GB" sz="2800" dirty="0" smtClean="0">
                <a:solidFill>
                  <a:schemeClr val="bg1"/>
                </a:solidFill>
              </a:rPr>
              <a:t>.00          </a:t>
            </a:r>
            <a:r>
              <a:rPr lang="en-GB" sz="2800" dirty="0">
                <a:solidFill>
                  <a:schemeClr val="bg1"/>
                </a:solidFill>
              </a:rPr>
              <a:t>Trends - Targeting the bank </a:t>
            </a:r>
            <a:r>
              <a:rPr lang="en-GB" sz="2800" dirty="0" smtClean="0">
                <a:solidFill>
                  <a:schemeClr val="bg1"/>
                </a:solidFill>
              </a:rPr>
              <a:t>customers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2.00          </a:t>
            </a:r>
            <a:r>
              <a:rPr lang="en-GB" sz="2800" dirty="0">
                <a:solidFill>
                  <a:schemeClr val="bg1"/>
                </a:solidFill>
              </a:rPr>
              <a:t>Trends </a:t>
            </a:r>
            <a:r>
              <a:rPr lang="en-GB" sz="2800" dirty="0" smtClean="0">
                <a:solidFill>
                  <a:schemeClr val="bg1"/>
                </a:solidFill>
              </a:rPr>
              <a:t>- </a:t>
            </a:r>
            <a:r>
              <a:rPr lang="en-GB" sz="2800" dirty="0">
                <a:solidFill>
                  <a:schemeClr val="bg1"/>
                </a:solidFill>
              </a:rPr>
              <a:t>Targeting the </a:t>
            </a:r>
            <a:r>
              <a:rPr lang="en-GB" sz="2800" dirty="0" smtClean="0">
                <a:solidFill>
                  <a:schemeClr val="bg1"/>
                </a:solidFill>
              </a:rPr>
              <a:t>banks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3</a:t>
            </a:r>
            <a:r>
              <a:rPr lang="en-GB" sz="2800" dirty="0" smtClean="0">
                <a:solidFill>
                  <a:schemeClr val="bg1"/>
                </a:solidFill>
              </a:rPr>
              <a:t>.00          Summary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        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783" y="374100"/>
            <a:ext cx="7063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AAA5"/>
                </a:solidFill>
              </a:rPr>
              <a:t>Threat landscape financial sector</a:t>
            </a:r>
            <a:endParaRPr lang="en-GB" sz="3200" b="1" dirty="0">
              <a:solidFill>
                <a:srgbClr val="00A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35626" y="1604873"/>
            <a:ext cx="5860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</a:t>
            </a:r>
            <a:r>
              <a:rPr lang="en-GB" sz="2800" b="1" dirty="0" smtClean="0">
                <a:solidFill>
                  <a:schemeClr val="bg1"/>
                </a:solidFill>
              </a:rPr>
              <a:t>.00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Trends - </a:t>
            </a:r>
            <a:r>
              <a:rPr lang="en-GB" sz="2800" dirty="0">
                <a:solidFill>
                  <a:schemeClr val="bg1"/>
                </a:solidFill>
              </a:rPr>
              <a:t>Targeting </a:t>
            </a:r>
            <a:r>
              <a:rPr lang="en-GB" sz="2800" dirty="0" smtClean="0">
                <a:solidFill>
                  <a:schemeClr val="bg1"/>
                </a:solidFill>
              </a:rPr>
              <a:t>the bank </a:t>
            </a:r>
            <a:r>
              <a:rPr lang="en-GB" sz="2800" dirty="0">
                <a:solidFill>
                  <a:schemeClr val="bg1"/>
                </a:solidFill>
              </a:rPr>
              <a:t>customers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86" y="457622"/>
            <a:ext cx="1164990" cy="4567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83" y="374100"/>
            <a:ext cx="664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Threat landscape financial sector</a:t>
            </a:r>
            <a:endParaRPr lang="en-GB" sz="3200" b="1" dirty="0">
              <a:solidFill>
                <a:srgbClr val="001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4B1D-4C6D-432D-8B9D-646BCD997824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1979" y="374100"/>
            <a:ext cx="1020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1941"/>
                </a:solidFill>
              </a:rPr>
              <a:t>Sophisticated malware attack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625" y="989368"/>
            <a:ext cx="9806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AFF0"/>
                </a:solidFill>
              </a:rPr>
              <a:t>Distributing malware such as </a:t>
            </a:r>
            <a:r>
              <a:rPr lang="en-GB" sz="2000" dirty="0" err="1" smtClean="0">
                <a:solidFill>
                  <a:srgbClr val="00AFF0"/>
                </a:solidFill>
              </a:rPr>
              <a:t>Trickbot</a:t>
            </a:r>
            <a:r>
              <a:rPr lang="en-GB" sz="2000" dirty="0" smtClean="0">
                <a:solidFill>
                  <a:srgbClr val="00AFF0"/>
                </a:solidFill>
              </a:rPr>
              <a:t> </a:t>
            </a:r>
            <a:endParaRPr lang="en-GB" sz="2000" dirty="0">
              <a:solidFill>
                <a:srgbClr val="00AFF0"/>
              </a:solidFill>
            </a:endParaRPr>
          </a:p>
        </p:txBody>
      </p:sp>
      <p:pic>
        <p:nvPicPr>
          <p:cNvPr id="2050" name="Picture 2" descr="https://myonlinesecurity.co.uk/wp-content/uploads/2017/05/spoofed-RBS-Secure-Message-em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93" y="1629693"/>
            <a:ext cx="6893388" cy="45407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4B1D-4C6D-432D-8B9D-646BCD997824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1979" y="374100"/>
            <a:ext cx="1020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1941"/>
                </a:solidFill>
              </a:rPr>
              <a:t>Sophisticated malware attack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625" y="989368"/>
            <a:ext cx="9806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AFF0"/>
                </a:solidFill>
              </a:rPr>
              <a:t>Malware configuration file for </a:t>
            </a:r>
            <a:r>
              <a:rPr lang="en-GB" sz="2000" dirty="0" err="1" smtClean="0">
                <a:solidFill>
                  <a:srgbClr val="00AFF0"/>
                </a:solidFill>
              </a:rPr>
              <a:t>Trickbot</a:t>
            </a:r>
            <a:r>
              <a:rPr lang="en-GB" sz="2000" dirty="0" smtClean="0">
                <a:solidFill>
                  <a:srgbClr val="00AFF0"/>
                </a:solidFill>
              </a:rPr>
              <a:t> includes dedicated targets</a:t>
            </a:r>
            <a:endParaRPr lang="en-GB" sz="2000" dirty="0">
              <a:solidFill>
                <a:srgbClr val="00AF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45" y="1585054"/>
            <a:ext cx="6760256" cy="45757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887688" y="1632857"/>
            <a:ext cx="938151" cy="2493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6887688" y="3970316"/>
            <a:ext cx="938151" cy="2493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72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192590-83EA-44A5-94A5-9BC84452FE4D}" type="datetime1">
              <a:rPr lang="da-DK" altLang="en-US" smtClean="0">
                <a:solidFill>
                  <a:schemeClr val="bg1"/>
                </a:solidFill>
                <a:latin typeface="Max-Light" pitchFamily="50" charset="0"/>
              </a:rPr>
              <a:pPr/>
              <a:t>10-12-2017</a:t>
            </a:fld>
            <a:endParaRPr lang="da-DK" altLang="en-US" smtClean="0">
              <a:solidFill>
                <a:schemeClr val="bg1"/>
              </a:solidFill>
              <a:latin typeface="Max-Light" pitchFamily="50" charset="0"/>
            </a:endParaRPr>
          </a:p>
        </p:txBody>
      </p:sp>
      <p:sp>
        <p:nvSpPr>
          <p:cNvPr id="40963" name="Pladsholder til diasnummer 2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B58086-504B-462B-8C8A-F3F6DDE693E7}" type="slidenum">
              <a:rPr lang="da-DK" altLang="en-US" smtClean="0">
                <a:solidFill>
                  <a:schemeClr val="bg1"/>
                </a:solidFill>
                <a:latin typeface="Max-Light" pitchFamily="50" charset="0"/>
              </a:rPr>
              <a:pPr/>
              <a:t>6</a:t>
            </a:fld>
            <a:endParaRPr lang="da-DK" altLang="en-US" smtClean="0">
              <a:solidFill>
                <a:schemeClr val="bg1"/>
              </a:solidFill>
              <a:latin typeface="Max-Light" pitchFamily="50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96408" y="1844634"/>
            <a:ext cx="4738116" cy="419387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en-US" sz="1400" dirty="0">
              <a:solidFill>
                <a:schemeClr val="tx2"/>
              </a:solidFill>
              <a:latin typeface="Max-Light" pitchFamily="50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32316" y="1851131"/>
            <a:ext cx="2434442" cy="2096939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en-US" sz="1400" dirty="0">
              <a:solidFill>
                <a:schemeClr val="tx2"/>
              </a:solidFill>
              <a:latin typeface="Max-Light" pitchFamily="50" charset="0"/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77146" y="4050667"/>
            <a:ext cx="2434442" cy="19306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en-US" sz="1400" dirty="0">
              <a:solidFill>
                <a:schemeClr val="tx2"/>
              </a:solidFill>
              <a:latin typeface="Max-Light" pitchFamily="50" charset="0"/>
              <a:cs typeface="Arial" charset="0"/>
            </a:endParaRPr>
          </a:p>
        </p:txBody>
      </p:sp>
      <p:pic>
        <p:nvPicPr>
          <p:cNvPr id="409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31" y="2206610"/>
            <a:ext cx="4100512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22018" y="2928922"/>
            <a:ext cx="1244600" cy="1619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cs typeface="Arial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44" y="2928922"/>
            <a:ext cx="12430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2213106"/>
            <a:ext cx="214471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4106156" y="3462323"/>
            <a:ext cx="730250" cy="15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da-DK" altLang="en-US" sz="1100">
                <a:latin typeface="Courier"/>
                <a:ea typeface="ＭＳ Ｐゴシック" panose="020B0600070205080204" pitchFamily="34" charset="-128"/>
              </a:rPr>
              <a:t>08080808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4112506" y="3936985"/>
            <a:ext cx="730250" cy="15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da-DK" altLang="en-US" sz="1100">
                <a:latin typeface="Courier"/>
                <a:ea typeface="ＭＳ Ｐゴシック" panose="020B0600070205080204" pitchFamily="34" charset="-128"/>
              </a:rPr>
              <a:t>*******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4265744"/>
            <a:ext cx="12414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8383589" y="4792794"/>
            <a:ext cx="731837" cy="14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da-DK" altLang="en-US" sz="1100">
                <a:latin typeface="Courier"/>
                <a:ea typeface="ＭＳ Ｐゴシック" panose="020B0600070205080204" pitchFamily="34" charset="-128"/>
              </a:rPr>
              <a:t>08080808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8397875" y="5267457"/>
            <a:ext cx="731838" cy="14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da-DK" altLang="en-US" sz="1100">
                <a:latin typeface="Courier"/>
                <a:ea typeface="ＭＳ Ｐゴシック" panose="020B0600070205080204" pitchFamily="34" charset="-128"/>
              </a:rPr>
              <a:t>*******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4265744"/>
            <a:ext cx="12319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4536369" y="3587735"/>
            <a:ext cx="346075" cy="15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en-US" sz="800">
                <a:latin typeface="Courier"/>
                <a:ea typeface="ＭＳ Ｐゴシック" panose="020B0600070205080204" pitchFamily="34" charset="-128"/>
              </a:rPr>
              <a:t>1234</a:t>
            </a:r>
            <a:endParaRPr lang="da-DK" altLang="en-US" sz="1100">
              <a:latin typeface="Courier"/>
              <a:ea typeface="ＭＳ Ｐゴシック" panose="020B0600070205080204" pitchFamily="34" charset="-128"/>
            </a:endParaRPr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32" y="418781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2225806"/>
            <a:ext cx="10731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1979" y="374100"/>
            <a:ext cx="789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1941"/>
                </a:solidFill>
              </a:rPr>
              <a:t>Sophisticated </a:t>
            </a:r>
            <a:r>
              <a:rPr lang="en-GB" sz="3200" b="1" dirty="0" smtClean="0">
                <a:solidFill>
                  <a:srgbClr val="001941"/>
                </a:solidFill>
              </a:rPr>
              <a:t>malware attack</a:t>
            </a:r>
            <a:endParaRPr lang="en-GB" sz="3200" b="1" dirty="0">
              <a:solidFill>
                <a:srgbClr val="00194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625" y="989368"/>
            <a:ext cx="801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AFF0"/>
                </a:solidFill>
              </a:rPr>
              <a:t>Example on how </a:t>
            </a:r>
            <a:r>
              <a:rPr lang="en-GB" sz="2000" dirty="0" err="1" smtClean="0">
                <a:solidFill>
                  <a:srgbClr val="00AFF0"/>
                </a:solidFill>
              </a:rPr>
              <a:t>Trickbot</a:t>
            </a:r>
            <a:r>
              <a:rPr lang="en-GB" sz="2000" dirty="0" smtClean="0">
                <a:solidFill>
                  <a:srgbClr val="00AFF0"/>
                </a:solidFill>
              </a:rPr>
              <a:t> is able to circumvent </a:t>
            </a:r>
            <a:r>
              <a:rPr lang="en-GB" sz="2000" dirty="0">
                <a:solidFill>
                  <a:srgbClr val="00AFF0"/>
                </a:solidFill>
              </a:rPr>
              <a:t>two-factor authentication</a:t>
            </a:r>
          </a:p>
        </p:txBody>
      </p:sp>
      <p:pic>
        <p:nvPicPr>
          <p:cNvPr id="31" name="Picture 2" descr="http://pablogarcia.org/files/gimgs/73_03-waiting-wagenknechtgarci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98" y="2465372"/>
            <a:ext cx="3924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9044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7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81 L 0.10898 -0.04676 C 0.1319 -0.05555 0.16614 -0.05995 0.20169 -0.05995 C 0.24258 -0.05995 0.27513 -0.05555 0.29805 -0.04676 L 0.40742 -0.0081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-25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811 L 0.10899 -0.04676 C 0.13191 -0.05556 0.16615 -0.05996 0.2017 -0.05996 C 0.24258 -0.05996 0.27513 -0.05556 0.29805 -0.04676 L 0.40743 -0.00811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-0.10301 L -0.13763 -0.02199 C -0.16041 -0.00208 -0.18945 0.00232 -0.21822 -0.00625 C -0.25182 -0.01389 -0.27473 -0.03727 -0.28763 -0.06528 L -0.35312 -0.19583 " pathEditMode="relative" rAng="11820000" ptsTypes="AAAAA">
                                      <p:cBhvr>
                                        <p:cTn id="5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07 L 0.0927 -0.0338 C 0.11315 -0.04121 0.14375 -0.04514 0.17539 -0.04514 C 0.21158 -0.04514 0.24062 -0.04121 0.26106 -0.0338 L 0.35833 -0.0007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build="p"/>
      <p:bldP spid="28" grpId="1" build="p"/>
      <p:bldP spid="29" grpId="0" build="p"/>
      <p:bldP spid="29" grpId="1" build="p"/>
      <p:bldP spid="33" grpId="0" build="p"/>
      <p:bldP spid="34" grpId="0" build="p"/>
      <p:bldP spid="38" grpId="0" build="p"/>
      <p:bldP spid="38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fraudprevention.net/home/articlefiles/126-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1" y="2183475"/>
            <a:ext cx="5938571" cy="39439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4B1D-4C6D-432D-8B9D-646BCD997824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1979" y="374100"/>
            <a:ext cx="1020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CEO and supplier/vendor fraud</a:t>
            </a:r>
            <a:endParaRPr lang="en-GB" sz="3200" b="1" dirty="0">
              <a:solidFill>
                <a:srgbClr val="00194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25" y="989368"/>
            <a:ext cx="801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AFF0"/>
                </a:solidFill>
              </a:rPr>
              <a:t>Either compromising mail systems or using typo squatting domains</a:t>
            </a:r>
            <a:endParaRPr lang="en-GB" sz="2000" dirty="0">
              <a:solidFill>
                <a:srgbClr val="00AF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298" y="2183475"/>
            <a:ext cx="6308236" cy="3943938"/>
          </a:xfrm>
          <a:prstGeom prst="rect">
            <a:avLst/>
          </a:prstGeom>
          <a:ln>
            <a:solidFill>
              <a:srgbClr val="00AF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115" y="1534501"/>
            <a:ext cx="7016366" cy="46353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4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4B1D-4C6D-432D-8B9D-646BCD997824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1979" y="374100"/>
            <a:ext cx="1020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Smaller, more targeted phishing campaigns</a:t>
            </a:r>
            <a:endParaRPr lang="en-GB" sz="3200" b="1" dirty="0">
              <a:solidFill>
                <a:srgbClr val="00194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25" y="989368"/>
            <a:ext cx="9806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AFF0"/>
                </a:solidFill>
              </a:rPr>
              <a:t>Try to phish both credit cards and/or login credentials</a:t>
            </a:r>
            <a:endParaRPr lang="en-GB" sz="2000" dirty="0">
              <a:solidFill>
                <a:srgbClr val="00AF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7979" r="4553" b="5061"/>
          <a:stretch/>
        </p:blipFill>
        <p:spPr>
          <a:xfrm>
            <a:off x="481216" y="1737777"/>
            <a:ext cx="6646208" cy="38848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6669" r="2950" b="5232"/>
          <a:stretch/>
        </p:blipFill>
        <p:spPr>
          <a:xfrm>
            <a:off x="1371909" y="1737777"/>
            <a:ext cx="7106393" cy="39081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6230" r="4025" b="5012"/>
          <a:stretch/>
        </p:blipFill>
        <p:spPr>
          <a:xfrm>
            <a:off x="2367124" y="1737777"/>
            <a:ext cx="7406489" cy="3919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5405" r="3670" b="3403"/>
          <a:stretch/>
        </p:blipFill>
        <p:spPr>
          <a:xfrm>
            <a:off x="3366522" y="1737777"/>
            <a:ext cx="6404706" cy="3919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6161" r="3916" b="4393"/>
          <a:stretch/>
        </p:blipFill>
        <p:spPr>
          <a:xfrm>
            <a:off x="4415495" y="1737777"/>
            <a:ext cx="6714781" cy="39081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685" y="1737154"/>
            <a:ext cx="5539554" cy="39966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74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4B1D-4C6D-432D-8B9D-646BCD997824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1979" y="374100"/>
            <a:ext cx="1060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1941"/>
                </a:solidFill>
              </a:rPr>
              <a:t>Mobile malware primarily targeting Android</a:t>
            </a:r>
            <a:endParaRPr lang="en-GB" sz="3200" b="1" dirty="0">
              <a:solidFill>
                <a:srgbClr val="00194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25" y="989368"/>
            <a:ext cx="9773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AFF0"/>
                </a:solidFill>
              </a:rPr>
              <a:t>Most mobile malware is only advanced phishing attacks (overlay attacks)</a:t>
            </a:r>
            <a:endParaRPr lang="en-GB" sz="2000" dirty="0">
              <a:solidFill>
                <a:srgbClr val="00AFF0"/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42" y="1568809"/>
            <a:ext cx="5108360" cy="46032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www.welivesecurity.com/wp-content/uploads/2016/03/Figure-4-Deactivating-administrator-righ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" y="1568808"/>
            <a:ext cx="5106573" cy="459885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4316</TotalTime>
  <Words>451</Words>
  <Application>Microsoft Office PowerPoint</Application>
  <PresentationFormat>Widescreen</PresentationFormat>
  <Paragraphs>118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Courier</vt:lpstr>
      <vt:lpstr>Franklin Gothic Medium</vt:lpstr>
      <vt:lpstr>Max-Bold</vt:lpstr>
      <vt:lpstr>Max-Book</vt:lpstr>
      <vt:lpstr>Max-Light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CSIS Security Group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Kaastrup</dc:creator>
  <cp:lastModifiedBy>Jakob Skovmand Fonsbøl</cp:lastModifiedBy>
  <cp:revision>132</cp:revision>
  <dcterms:created xsi:type="dcterms:W3CDTF">2016-06-14T12:47:25Z</dcterms:created>
  <dcterms:modified xsi:type="dcterms:W3CDTF">2017-12-10T10:43:56Z</dcterms:modified>
</cp:coreProperties>
</file>