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9" r:id="rId2"/>
    <p:sldId id="413" r:id="rId3"/>
    <p:sldId id="401" r:id="rId4"/>
    <p:sldId id="405" r:id="rId5"/>
    <p:sldId id="406" r:id="rId6"/>
    <p:sldId id="415" r:id="rId7"/>
    <p:sldId id="416" r:id="rId8"/>
    <p:sldId id="417" r:id="rId9"/>
    <p:sldId id="418" r:id="rId10"/>
    <p:sldId id="395" r:id="rId11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4211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88421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2632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76843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21053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65264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09474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53685" algn="l" defTabSz="108842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7" userDrawn="1">
          <p15:clr>
            <a:srgbClr val="A4A3A4"/>
          </p15:clr>
        </p15:guide>
        <p15:guide id="2" orient="horz" pos="1151" userDrawn="1">
          <p15:clr>
            <a:srgbClr val="A4A3A4"/>
          </p15:clr>
        </p15:guide>
        <p15:guide id="3" pos="2275" userDrawn="1">
          <p15:clr>
            <a:srgbClr val="A4A3A4"/>
          </p15:clr>
        </p15:guide>
        <p15:guide id="4" pos="738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orient="horz" pos="6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2A"/>
    <a:srgbClr val="D6001A"/>
    <a:srgbClr val="A03FBB"/>
    <a:srgbClr val="97D6E5"/>
    <a:srgbClr val="ED5983"/>
    <a:srgbClr val="8C37A3"/>
    <a:srgbClr val="8DCA5A"/>
    <a:srgbClr val="F26C48"/>
    <a:srgbClr val="F48466"/>
    <a:srgbClr val="F37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2" autoAdjust="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56" y="148"/>
      </p:cViewPr>
      <p:guideLst>
        <p:guide orient="horz" pos="2237"/>
        <p:guide orient="horz" pos="1151"/>
        <p:guide pos="2275"/>
        <p:guide pos="7386"/>
        <p:guide pos="347"/>
        <p:guide orient="horz" pos="346"/>
        <p:guide orient="horz" pos="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3126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8895F-299F-4083-8BCD-74C8896CC0B7}" type="datetimeFigureOut">
              <a:rPr lang="en-GB" smtClean="0">
                <a:latin typeface="Arial" panose="020B0604020202020204" pitchFamily="34" charset="0"/>
              </a:rPr>
              <a:t>11/12/2017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0801E-6C7B-42E8-BAF4-59DEBBB6D6B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46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1569EB-D017-47A9-B3A7-2617436EA5FB}" type="datetimeFigureOut">
              <a:rPr lang="en-GB" smtClean="0"/>
              <a:pPr/>
              <a:t>11/12/2017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32AED80-8279-4C69-8FDC-EB273DCD03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78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59" y="6899213"/>
            <a:ext cx="2844800" cy="365125"/>
          </a:xfrm>
        </p:spPr>
        <p:txBody>
          <a:bodyPr/>
          <a:lstStyle/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899213"/>
            <a:ext cx="386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7149" y="6899213"/>
            <a:ext cx="2844800" cy="365125"/>
          </a:xfrm>
        </p:spPr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17127" y="2756246"/>
            <a:ext cx="11221665" cy="1470025"/>
          </a:xfrm>
        </p:spPr>
        <p:txBody>
          <a:bodyPr anchor="ctr" anchorCtr="0">
            <a:normAutofit/>
          </a:bodyPr>
          <a:lstStyle>
            <a:lvl1pPr algn="l">
              <a:defRPr sz="4799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3" descr="\\be-file02\group\Communications\Sibos\Sibos 2017 Toronto\01_Basics\Sibos 2017 Toronto horizontal.emf">
            <a:extLst>
              <a:ext uri="{FF2B5EF4-FFF2-40B4-BE49-F238E27FC236}">
                <a16:creationId xmlns:a16="http://schemas.microsoft.com/office/drawing/2014/main" id="{4B100147-EF6F-4674-B662-F8B0DDF58B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8" y="548630"/>
            <a:ext cx="3959180" cy="5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AFC84-EA43-48EE-B9F2-13D4385BF2E2}"/>
              </a:ext>
            </a:extLst>
          </p:cNvPr>
          <p:cNvGrpSpPr/>
          <p:nvPr userDrawn="1"/>
        </p:nvGrpSpPr>
        <p:grpSpPr>
          <a:xfrm>
            <a:off x="10080341" y="432353"/>
            <a:ext cx="1556039" cy="646044"/>
            <a:chOff x="1928191" y="1868557"/>
            <a:chExt cx="8857444" cy="36774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8B51A1-8043-4BDA-BB1F-E20FF0BFD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08"/>
            <a:stretch/>
          </p:blipFill>
          <p:spPr>
            <a:xfrm>
              <a:off x="5724939" y="1868557"/>
              <a:ext cx="5060696" cy="366972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E46642-58EF-48FF-867C-BB67844EC39E}"/>
                </a:ext>
              </a:extLst>
            </p:cNvPr>
            <p:cNvGrpSpPr/>
            <p:nvPr/>
          </p:nvGrpSpPr>
          <p:grpSpPr>
            <a:xfrm>
              <a:off x="1928191" y="1868557"/>
              <a:ext cx="3363085" cy="3677478"/>
              <a:chOff x="1928191" y="1868557"/>
              <a:chExt cx="3363085" cy="367747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1453096-12AD-4038-A2D1-9C03334F3992}"/>
                  </a:ext>
                </a:extLst>
              </p:cNvPr>
              <p:cNvSpPr/>
              <p:nvPr/>
            </p:nvSpPr>
            <p:spPr>
              <a:xfrm>
                <a:off x="3225107" y="1868557"/>
                <a:ext cx="785191" cy="7851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F76C6BA-7858-413C-A01C-FF0A1F752880}"/>
                  </a:ext>
                </a:extLst>
              </p:cNvPr>
              <p:cNvGrpSpPr/>
              <p:nvPr/>
            </p:nvGrpSpPr>
            <p:grpSpPr>
              <a:xfrm>
                <a:off x="1928191" y="2633870"/>
                <a:ext cx="3363085" cy="2912165"/>
                <a:chOff x="1928191" y="2633870"/>
                <a:chExt cx="3363085" cy="2912165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36B502C-BB89-46F1-8BEF-A34A8695E6D9}"/>
                    </a:ext>
                  </a:extLst>
                </p:cNvPr>
                <p:cNvSpPr/>
                <p:nvPr/>
              </p:nvSpPr>
              <p:spPr>
                <a:xfrm>
                  <a:off x="1928191" y="2633870"/>
                  <a:ext cx="1679713" cy="2912165"/>
                </a:xfrm>
                <a:custGeom>
                  <a:avLst/>
                  <a:gdLst>
                    <a:gd name="connsiteX0" fmla="*/ 1679713 w 1679713"/>
                    <a:gd name="connsiteY0" fmla="*/ 715617 h 2912165"/>
                    <a:gd name="connsiteX1" fmla="*/ 1679713 w 1679713"/>
                    <a:gd name="connsiteY1" fmla="*/ 2912165 h 2912165"/>
                    <a:gd name="connsiteX2" fmla="*/ 0 w 1679713"/>
                    <a:gd name="connsiteY2" fmla="*/ 2196547 h 2912165"/>
                    <a:gd name="connsiteX3" fmla="*/ 0 w 1679713"/>
                    <a:gd name="connsiteY3" fmla="*/ 0 h 2912165"/>
                    <a:gd name="connsiteX4" fmla="*/ 1679713 w 1679713"/>
                    <a:gd name="connsiteY4" fmla="*/ 715617 h 291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9713" h="2912165">
                      <a:moveTo>
                        <a:pt x="1679713" y="715617"/>
                      </a:moveTo>
                      <a:lnTo>
                        <a:pt x="1679713" y="2912165"/>
                      </a:lnTo>
                      <a:lnTo>
                        <a:pt x="0" y="2196547"/>
                      </a:lnTo>
                      <a:lnTo>
                        <a:pt x="0" y="0"/>
                      </a:lnTo>
                      <a:lnTo>
                        <a:pt x="1679713" y="7156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357A0CF-50FC-4B54-A011-626046EA4743}"/>
                    </a:ext>
                  </a:extLst>
                </p:cNvPr>
                <p:cNvSpPr/>
                <p:nvPr/>
              </p:nvSpPr>
              <p:spPr>
                <a:xfrm flipH="1">
                  <a:off x="3611563" y="2633870"/>
                  <a:ext cx="1679713" cy="2912165"/>
                </a:xfrm>
                <a:custGeom>
                  <a:avLst/>
                  <a:gdLst>
                    <a:gd name="connsiteX0" fmla="*/ 1679713 w 1679713"/>
                    <a:gd name="connsiteY0" fmla="*/ 715617 h 2912165"/>
                    <a:gd name="connsiteX1" fmla="*/ 1679713 w 1679713"/>
                    <a:gd name="connsiteY1" fmla="*/ 2912165 h 2912165"/>
                    <a:gd name="connsiteX2" fmla="*/ 0 w 1679713"/>
                    <a:gd name="connsiteY2" fmla="*/ 2196547 h 2912165"/>
                    <a:gd name="connsiteX3" fmla="*/ 0 w 1679713"/>
                    <a:gd name="connsiteY3" fmla="*/ 0 h 2912165"/>
                    <a:gd name="connsiteX4" fmla="*/ 1679713 w 1679713"/>
                    <a:gd name="connsiteY4" fmla="*/ 715617 h 291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9713" h="2912165">
                      <a:moveTo>
                        <a:pt x="1679713" y="715617"/>
                      </a:moveTo>
                      <a:lnTo>
                        <a:pt x="1679713" y="2912165"/>
                      </a:lnTo>
                      <a:lnTo>
                        <a:pt x="0" y="2196547"/>
                      </a:lnTo>
                      <a:lnTo>
                        <a:pt x="0" y="0"/>
                      </a:lnTo>
                      <a:lnTo>
                        <a:pt x="1679713" y="715617"/>
                      </a:lnTo>
                      <a:close/>
                    </a:path>
                  </a:pathLst>
                </a:custGeom>
                <a:solidFill>
                  <a:srgbClr val="D718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026706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FT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176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7485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ethyst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260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xblood Red 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130C7C-07ED-441D-9537-69CC0E43D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445" y="1458979"/>
            <a:ext cx="11013449" cy="379297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74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37713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 Green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130C7C-07ED-441D-9537-69CC0E43D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445" y="1458979"/>
            <a:ext cx="11013449" cy="379297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74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8895749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FT Blue Divid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130C7C-07ED-441D-9537-69CC0E43D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445" y="1458979"/>
            <a:ext cx="11013449" cy="379297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74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484691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ethyst Purple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130C7C-07ED-441D-9537-69CC0E43D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445" y="1458979"/>
            <a:ext cx="11013449" cy="379297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74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0045328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nt Orange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130C7C-07ED-441D-9537-69CC0E43DE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445" y="1458979"/>
            <a:ext cx="11013449" cy="379297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574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3905379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CC3B-BAB7-4492-B73E-A1383D6D077A}" type="datetime1">
              <a:rPr lang="en-US" smtClean="0">
                <a:solidFill>
                  <a:prstClr val="black"/>
                </a:solidFill>
              </a:rPr>
              <a:t>12/11/2017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40919-C1D8-431E-88D2-36A802D456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17127" y="1965762"/>
            <a:ext cx="7053597" cy="1470025"/>
          </a:xfrm>
        </p:spPr>
        <p:txBody>
          <a:bodyPr anchor="b" anchorCtr="0">
            <a:normAutofit/>
          </a:bodyPr>
          <a:lstStyle>
            <a:lvl1pPr algn="l">
              <a:defRPr sz="39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17127" y="3464391"/>
            <a:ext cx="705359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59" y="6899213"/>
            <a:ext cx="2844800" cy="365125"/>
          </a:xfrm>
        </p:spPr>
        <p:txBody>
          <a:bodyPr/>
          <a:lstStyle/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899213"/>
            <a:ext cx="386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7149" y="6899213"/>
            <a:ext cx="2844800" cy="365125"/>
          </a:xfrm>
        </p:spPr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3" descr="\\be-file02\group\Communications\Sibos\Sibos 2017 Toronto\01_Basics\Sibos 2017 Toronto horizontal.emf">
            <a:extLst>
              <a:ext uri="{FF2B5EF4-FFF2-40B4-BE49-F238E27FC236}">
                <a16:creationId xmlns:a16="http://schemas.microsoft.com/office/drawing/2014/main" id="{15C5F3DD-1462-4304-98E9-4539E77FD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8" y="548630"/>
            <a:ext cx="3959180" cy="5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BB0963-9BAE-4B7D-95DA-BB05C976E3CE}"/>
              </a:ext>
            </a:extLst>
          </p:cNvPr>
          <p:cNvGrpSpPr/>
          <p:nvPr userDrawn="1"/>
        </p:nvGrpSpPr>
        <p:grpSpPr>
          <a:xfrm>
            <a:off x="10080341" y="432353"/>
            <a:ext cx="1556039" cy="646044"/>
            <a:chOff x="1928191" y="1868557"/>
            <a:chExt cx="8857444" cy="367747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BC193D-9527-46B9-92D4-CEA637867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08"/>
            <a:stretch/>
          </p:blipFill>
          <p:spPr>
            <a:xfrm>
              <a:off x="5724939" y="1868557"/>
              <a:ext cx="5060696" cy="3669727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C8DD004-6A5B-483F-979E-161DEA5AC6BC}"/>
                </a:ext>
              </a:extLst>
            </p:cNvPr>
            <p:cNvGrpSpPr/>
            <p:nvPr/>
          </p:nvGrpSpPr>
          <p:grpSpPr>
            <a:xfrm>
              <a:off x="1928191" y="1868557"/>
              <a:ext cx="3363085" cy="3677478"/>
              <a:chOff x="1928191" y="1868557"/>
              <a:chExt cx="3363085" cy="367747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CDB4C86-37DE-4C5D-96B0-00AACC5B9C6E}"/>
                  </a:ext>
                </a:extLst>
              </p:cNvPr>
              <p:cNvSpPr/>
              <p:nvPr/>
            </p:nvSpPr>
            <p:spPr>
              <a:xfrm>
                <a:off x="3225107" y="1868557"/>
                <a:ext cx="785191" cy="7851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987F1AB-EF3E-467B-B5F8-C7C4E524FEA8}"/>
                  </a:ext>
                </a:extLst>
              </p:cNvPr>
              <p:cNvGrpSpPr/>
              <p:nvPr/>
            </p:nvGrpSpPr>
            <p:grpSpPr>
              <a:xfrm>
                <a:off x="1928191" y="2633870"/>
                <a:ext cx="3363085" cy="2912165"/>
                <a:chOff x="1928191" y="2633870"/>
                <a:chExt cx="3363085" cy="2912165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700BED6-F53F-4CA4-A323-E354EFBF6243}"/>
                    </a:ext>
                  </a:extLst>
                </p:cNvPr>
                <p:cNvSpPr/>
                <p:nvPr/>
              </p:nvSpPr>
              <p:spPr>
                <a:xfrm>
                  <a:off x="1928191" y="2633870"/>
                  <a:ext cx="1679713" cy="2912165"/>
                </a:xfrm>
                <a:custGeom>
                  <a:avLst/>
                  <a:gdLst>
                    <a:gd name="connsiteX0" fmla="*/ 1679713 w 1679713"/>
                    <a:gd name="connsiteY0" fmla="*/ 715617 h 2912165"/>
                    <a:gd name="connsiteX1" fmla="*/ 1679713 w 1679713"/>
                    <a:gd name="connsiteY1" fmla="*/ 2912165 h 2912165"/>
                    <a:gd name="connsiteX2" fmla="*/ 0 w 1679713"/>
                    <a:gd name="connsiteY2" fmla="*/ 2196547 h 2912165"/>
                    <a:gd name="connsiteX3" fmla="*/ 0 w 1679713"/>
                    <a:gd name="connsiteY3" fmla="*/ 0 h 2912165"/>
                    <a:gd name="connsiteX4" fmla="*/ 1679713 w 1679713"/>
                    <a:gd name="connsiteY4" fmla="*/ 715617 h 291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9713" h="2912165">
                      <a:moveTo>
                        <a:pt x="1679713" y="715617"/>
                      </a:moveTo>
                      <a:lnTo>
                        <a:pt x="1679713" y="2912165"/>
                      </a:lnTo>
                      <a:lnTo>
                        <a:pt x="0" y="2196547"/>
                      </a:lnTo>
                      <a:lnTo>
                        <a:pt x="0" y="0"/>
                      </a:lnTo>
                      <a:lnTo>
                        <a:pt x="1679713" y="7156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3547A45-6052-4532-BAF1-4E3B4C07E23C}"/>
                    </a:ext>
                  </a:extLst>
                </p:cNvPr>
                <p:cNvSpPr/>
                <p:nvPr/>
              </p:nvSpPr>
              <p:spPr>
                <a:xfrm flipH="1">
                  <a:off x="3611563" y="2633870"/>
                  <a:ext cx="1679713" cy="2912165"/>
                </a:xfrm>
                <a:custGeom>
                  <a:avLst/>
                  <a:gdLst>
                    <a:gd name="connsiteX0" fmla="*/ 1679713 w 1679713"/>
                    <a:gd name="connsiteY0" fmla="*/ 715617 h 2912165"/>
                    <a:gd name="connsiteX1" fmla="*/ 1679713 w 1679713"/>
                    <a:gd name="connsiteY1" fmla="*/ 2912165 h 2912165"/>
                    <a:gd name="connsiteX2" fmla="*/ 0 w 1679713"/>
                    <a:gd name="connsiteY2" fmla="*/ 2196547 h 2912165"/>
                    <a:gd name="connsiteX3" fmla="*/ 0 w 1679713"/>
                    <a:gd name="connsiteY3" fmla="*/ 0 h 2912165"/>
                    <a:gd name="connsiteX4" fmla="*/ 1679713 w 1679713"/>
                    <a:gd name="connsiteY4" fmla="*/ 715617 h 2912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9713" h="2912165">
                      <a:moveTo>
                        <a:pt x="1679713" y="715617"/>
                      </a:moveTo>
                      <a:lnTo>
                        <a:pt x="1679713" y="2912165"/>
                      </a:lnTo>
                      <a:lnTo>
                        <a:pt x="0" y="2196547"/>
                      </a:lnTo>
                      <a:lnTo>
                        <a:pt x="0" y="0"/>
                      </a:lnTo>
                      <a:lnTo>
                        <a:pt x="1679713" y="715617"/>
                      </a:lnTo>
                      <a:close/>
                    </a:path>
                  </a:pathLst>
                </a:custGeom>
                <a:solidFill>
                  <a:srgbClr val="D718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 err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757679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86" y="1272385"/>
            <a:ext cx="11217393" cy="5280056"/>
          </a:xfrm>
        </p:spPr>
        <p:txBody>
          <a:bodyPr/>
          <a:lstStyle>
            <a:lvl1pPr marL="224587" indent="-224587">
              <a:spcBef>
                <a:spcPts val="15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2986" y="269672"/>
            <a:ext cx="11217393" cy="788972"/>
          </a:xfrm>
        </p:spPr>
        <p:txBody>
          <a:bodyPr>
            <a:noAutofit/>
          </a:bodyPr>
          <a:lstStyle>
            <a:lvl1pPr>
              <a:defRPr sz="2999"/>
            </a:lvl1pPr>
          </a:lstStyle>
          <a:p>
            <a:r>
              <a:rPr lang="en-US" dirty="0"/>
              <a:t>Click to edit Master title style SINGLE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48494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559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ing with Sub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2247" y="1782943"/>
            <a:ext cx="11218133" cy="4778229"/>
          </a:xfrm>
        </p:spPr>
        <p:txBody>
          <a:bodyPr/>
          <a:lstStyle>
            <a:lvl1pPr marL="224587" indent="-224587">
              <a:spcBef>
                <a:spcPts val="15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2247" y="816644"/>
            <a:ext cx="10960942" cy="448506"/>
          </a:xfrm>
        </p:spPr>
        <p:txBody>
          <a:bodyPr anchor="t" anchorCtr="0">
            <a:noAutofit/>
          </a:bodyPr>
          <a:lstStyle>
            <a:lvl1pPr marL="0" indent="0">
              <a:buNone/>
              <a:defRPr sz="2699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228554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2pPr>
            <a:lvl3pPr marL="457109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3pPr>
            <a:lvl4pPr marL="685663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4pPr>
            <a:lvl5pPr marL="914217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 - SUB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2247" y="269672"/>
            <a:ext cx="11218133" cy="676292"/>
          </a:xfrm>
        </p:spPr>
        <p:txBody>
          <a:bodyPr>
            <a:noAutofit/>
          </a:bodyPr>
          <a:lstStyle>
            <a:lvl1pPr>
              <a:defRPr sz="2999"/>
            </a:lvl1pPr>
          </a:lstStyle>
          <a:p>
            <a:r>
              <a:rPr lang="en-US" dirty="0"/>
              <a:t>Click to edit Master title style SINGLE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51955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559" userDrawn="1">
          <p15:clr>
            <a:srgbClr val="FBAE40"/>
          </p15:clr>
        </p15:guide>
        <p15:guide id="4" orient="horz" pos="112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86" y="1787890"/>
            <a:ext cx="11217393" cy="4773282"/>
          </a:xfrm>
        </p:spPr>
        <p:txBody>
          <a:bodyPr/>
          <a:lstStyle>
            <a:lvl1pPr marL="224587" indent="-224587">
              <a:spcBef>
                <a:spcPts val="15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2986" y="269672"/>
            <a:ext cx="11217393" cy="788972"/>
          </a:xfrm>
        </p:spPr>
        <p:txBody>
          <a:bodyPr>
            <a:noAutofit/>
          </a:bodyPr>
          <a:lstStyle>
            <a:lvl1pPr>
              <a:defRPr sz="2999"/>
            </a:lvl1pPr>
          </a:lstStyle>
          <a:p>
            <a:r>
              <a:rPr lang="en-US" dirty="0"/>
              <a:t>Click to edit Master title style DOUBLE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94668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559" userDrawn="1">
          <p15:clr>
            <a:srgbClr val="FBAE40"/>
          </p15:clr>
        </p15:guide>
        <p15:guide id="4" orient="horz" pos="4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Su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2247" y="2279247"/>
            <a:ext cx="11218133" cy="4281925"/>
          </a:xfrm>
        </p:spPr>
        <p:txBody>
          <a:bodyPr/>
          <a:lstStyle>
            <a:lvl1pPr marL="224587" indent="-224587">
              <a:spcBef>
                <a:spcPts val="15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2247" y="1302966"/>
            <a:ext cx="10960942" cy="448506"/>
          </a:xfrm>
        </p:spPr>
        <p:txBody>
          <a:bodyPr anchor="t" anchorCtr="0">
            <a:noAutofit/>
          </a:bodyPr>
          <a:lstStyle>
            <a:lvl1pPr marL="0" indent="0">
              <a:buNone/>
              <a:defRPr sz="2699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  <a:lvl2pPr marL="228554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2pPr>
            <a:lvl3pPr marL="457109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3pPr>
            <a:lvl4pPr marL="685663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4pPr>
            <a:lvl5pPr marL="914217" indent="0">
              <a:buNone/>
              <a:defRPr>
                <a:solidFill>
                  <a:srgbClr val="97233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 - SUB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2247" y="269672"/>
            <a:ext cx="11218133" cy="676292"/>
          </a:xfrm>
        </p:spPr>
        <p:txBody>
          <a:bodyPr>
            <a:noAutofit/>
          </a:bodyPr>
          <a:lstStyle>
            <a:lvl1pPr>
              <a:defRPr sz="2999"/>
            </a:lvl1pPr>
          </a:lstStyle>
          <a:p>
            <a:r>
              <a:rPr lang="en-US" dirty="0"/>
              <a:t>Click to edit Master title style DOUBLE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84961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pos="755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2986" y="269672"/>
            <a:ext cx="11217393" cy="788972"/>
          </a:xfrm>
        </p:spPr>
        <p:txBody>
          <a:bodyPr>
            <a:noAutofit/>
          </a:bodyPr>
          <a:lstStyle>
            <a:lvl1pPr>
              <a:defRPr sz="2999"/>
            </a:lvl1pPr>
          </a:lstStyle>
          <a:p>
            <a:r>
              <a:rPr lang="en-US" dirty="0"/>
              <a:t>Click to edit Master title style SINGLE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037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nt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59" y="6899213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899213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7149" y="6899213"/>
            <a:ext cx="2844800" cy="365125"/>
          </a:xfrm>
        </p:spPr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644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xblood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2695E-D3DA-469A-825A-9231800201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509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869" y="236542"/>
            <a:ext cx="11391118" cy="1143000"/>
          </a:xfrm>
          <a:prstGeom prst="rect">
            <a:avLst/>
          </a:prstGeom>
        </p:spPr>
        <p:txBody>
          <a:bodyPr vert="horz" lIns="217728" tIns="108864" rIns="217728" bIns="108864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69" y="1447818"/>
            <a:ext cx="11391118" cy="4525963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59" y="689921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5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9DA742-7298-4873-B55A-C40702F31939}" type="datetimeFigureOut">
              <a:rPr lang="en-GB" smtClean="0"/>
              <a:pPr/>
              <a:t>11/12/2017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899213"/>
            <a:ext cx="3860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5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7149" y="6899213"/>
            <a:ext cx="2844800" cy="36512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5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2695E-D3DA-469A-825A-92318002012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1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5" r:id="rId2"/>
    <p:sldLayoutId id="2147483650" r:id="rId3"/>
    <p:sldLayoutId id="2147483662" r:id="rId4"/>
    <p:sldLayoutId id="2147483726" r:id="rId5"/>
    <p:sldLayoutId id="2147483727" r:id="rId6"/>
    <p:sldLayoutId id="2147483678" r:id="rId7"/>
    <p:sldLayoutId id="2147483702" r:id="rId8"/>
    <p:sldLayoutId id="2147483672" r:id="rId9"/>
    <p:sldLayoutId id="2147483675" r:id="rId10"/>
    <p:sldLayoutId id="2147483674" r:id="rId11"/>
    <p:sldLayoutId id="2147483676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</p:sldLayoutIdLst>
  <p:transition>
    <p:fade/>
  </p:transition>
  <p:txStyles>
    <p:titleStyle>
      <a:lvl1pPr algn="l" defTabSz="1088421" rtl="0" eaLnBrk="1" latinLnBrk="0" hangingPunct="1">
        <a:spcBef>
          <a:spcPct val="0"/>
        </a:spcBef>
        <a:buNone/>
        <a:defRPr sz="3299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4262" indent="-314262" algn="l" defTabSz="10884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699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84342" indent="-340131" algn="l" defTabSz="10884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0526" indent="-272105" algn="l" defTabSz="10884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04737" indent="-272105" algn="l" defTabSz="10884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8948" indent="-272105" algn="l" defTabSz="10884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»"/>
        <a:defRPr sz="1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997839"/>
            <a:ext cx="8641080" cy="4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538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BEB7A-6862-4277-A34B-A45AB65A1F64}"/>
              </a:ext>
            </a:extLst>
          </p:cNvPr>
          <p:cNvGrpSpPr/>
          <p:nvPr/>
        </p:nvGrpSpPr>
        <p:grpSpPr>
          <a:xfrm>
            <a:off x="2155303" y="1557905"/>
            <a:ext cx="3675836" cy="3405407"/>
            <a:chOff x="2155303" y="1557905"/>
            <a:chExt cx="3675836" cy="34054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3442F0-AB0D-47E9-B1B1-2EC8B4A4928D}"/>
                </a:ext>
              </a:extLst>
            </p:cNvPr>
            <p:cNvGrpSpPr/>
            <p:nvPr/>
          </p:nvGrpSpPr>
          <p:grpSpPr>
            <a:xfrm>
              <a:off x="2155303" y="1557905"/>
              <a:ext cx="3675836" cy="3405407"/>
              <a:chOff x="3433665" y="3247054"/>
              <a:chExt cx="6848669" cy="634481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458CBCA-7D54-44BF-8BA3-124777F48230}"/>
                  </a:ext>
                </a:extLst>
              </p:cNvPr>
              <p:cNvSpPr/>
              <p:nvPr/>
            </p:nvSpPr>
            <p:spPr>
              <a:xfrm>
                <a:off x="3937518" y="3247054"/>
                <a:ext cx="6344816" cy="63448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2">
                <a:extLst>
                  <a:ext uri="{FF2B5EF4-FFF2-40B4-BE49-F238E27FC236}">
                    <a16:creationId xmlns:a16="http://schemas.microsoft.com/office/drawing/2014/main" id="{92946151-6EAC-4D17-B735-038E1FA4564A}"/>
                  </a:ext>
                </a:extLst>
              </p:cNvPr>
              <p:cNvSpPr/>
              <p:nvPr/>
            </p:nvSpPr>
            <p:spPr>
              <a:xfrm>
                <a:off x="3433665" y="7968343"/>
                <a:ext cx="1642188" cy="1586204"/>
              </a:xfrm>
              <a:custGeom>
                <a:avLst/>
                <a:gdLst>
                  <a:gd name="connsiteX0" fmla="*/ 1063690 w 1642188"/>
                  <a:gd name="connsiteY0" fmla="*/ 0 h 1586204"/>
                  <a:gd name="connsiteX1" fmla="*/ 0 w 1642188"/>
                  <a:gd name="connsiteY1" fmla="*/ 1586204 h 1586204"/>
                  <a:gd name="connsiteX2" fmla="*/ 1642188 w 1642188"/>
                  <a:gd name="connsiteY2" fmla="*/ 709126 h 1586204"/>
                  <a:gd name="connsiteX3" fmla="*/ 1063690 w 1642188"/>
                  <a:gd name="connsiteY3" fmla="*/ 0 h 1586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188" h="1586204">
                    <a:moveTo>
                      <a:pt x="1063690" y="0"/>
                    </a:moveTo>
                    <a:lnTo>
                      <a:pt x="0" y="1586204"/>
                    </a:lnTo>
                    <a:lnTo>
                      <a:pt x="1642188" y="709126"/>
                    </a:lnTo>
                    <a:lnTo>
                      <a:pt x="106369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C8025B-8FE8-474F-84A6-B47C3D2CF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559" t="22711" r="32015" b="37289"/>
            <a:stretch/>
          </p:blipFill>
          <p:spPr>
            <a:xfrm>
              <a:off x="3017247" y="1621968"/>
              <a:ext cx="2154042" cy="325600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16036BA-6826-4313-BDE4-107EC88A8062}"/>
              </a:ext>
            </a:extLst>
          </p:cNvPr>
          <p:cNvSpPr txBox="1"/>
          <p:nvPr/>
        </p:nvSpPr>
        <p:spPr>
          <a:xfrm>
            <a:off x="6032385" y="2672710"/>
            <a:ext cx="4168129" cy="1154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8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116319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7414" y="1965762"/>
            <a:ext cx="9427230" cy="1470025"/>
          </a:xfrm>
        </p:spPr>
        <p:txBody>
          <a:bodyPr/>
          <a:lstStyle/>
          <a:p>
            <a:r>
              <a:rPr lang="en-US" dirty="0"/>
              <a:t>Cyber Risk in the Financial Sector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7414" y="3464391"/>
            <a:ext cx="7053240" cy="1752600"/>
          </a:xfrm>
        </p:spPr>
        <p:txBody>
          <a:bodyPr/>
          <a:lstStyle/>
          <a:p>
            <a:r>
              <a:rPr lang="en-US" dirty="0"/>
              <a:t>William A. Carter</a:t>
            </a:r>
          </a:p>
          <a:p>
            <a:r>
              <a:rPr lang="en-US" sz="2000" dirty="0"/>
              <a:t>Deputy Director, Technology Policy Program</a:t>
            </a:r>
          </a:p>
          <a:p>
            <a:r>
              <a:rPr lang="en-US" sz="2000" dirty="0"/>
              <a:t>Center for Strategic and International Studies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99656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7874" y="866776"/>
            <a:ext cx="2366907" cy="823912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Attack Surface</a:t>
            </a:r>
          </a:p>
        </p:txBody>
      </p:sp>
      <p:pic>
        <p:nvPicPr>
          <p:cNvPr id="1026" name="Picture 2" descr="Image result for digitization ban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74" y="2044472"/>
            <a:ext cx="2366963" cy="14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58677" y="861783"/>
            <a:ext cx="2366907" cy="823912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New Defenses</a:t>
            </a:r>
          </a:p>
        </p:txBody>
      </p:sp>
      <p:pic>
        <p:nvPicPr>
          <p:cNvPr id="1028" name="Picture 4" descr="Image result for underground hacker econom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79" y="2038846"/>
            <a:ext cx="2366963" cy="14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idx="4294967295"/>
          </p:nvPr>
        </p:nvSpPr>
        <p:spPr>
          <a:xfrm>
            <a:off x="4563279" y="861783"/>
            <a:ext cx="2366963" cy="82391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Attacker Incentives</a:t>
            </a:r>
          </a:p>
        </p:txBody>
      </p:sp>
      <p:pic>
        <p:nvPicPr>
          <p:cNvPr id="1034" name="Picture 10" descr="Image result for cyber defens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79" y="2044472"/>
            <a:ext cx="2366962" cy="145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4"/>
          <p:cNvSpPr>
            <a:spLocks noGrp="1"/>
          </p:cNvSpPr>
          <p:nvPr>
            <p:ph type="body" idx="4294967295"/>
          </p:nvPr>
        </p:nvSpPr>
        <p:spPr>
          <a:xfrm>
            <a:off x="1367877" y="3806784"/>
            <a:ext cx="2705029" cy="823912"/>
          </a:xfrm>
        </p:spPr>
        <p:txBody>
          <a:bodyPr anchor="t">
            <a:noAutofit/>
          </a:bodyPr>
          <a:lstStyle/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Mobile banking</a:t>
            </a:r>
          </a:p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Internet of Things</a:t>
            </a:r>
          </a:p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Changing geography of cyberspace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idx="4294967295"/>
          </p:nvPr>
        </p:nvSpPr>
        <p:spPr>
          <a:xfrm>
            <a:off x="7758679" y="3807272"/>
            <a:ext cx="2705028" cy="823912"/>
          </a:xfrm>
        </p:spPr>
        <p:txBody>
          <a:bodyPr anchor="t">
            <a:noAutofit/>
          </a:bodyPr>
          <a:lstStyle/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DDoS Mitigation</a:t>
            </a:r>
          </a:p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Cyber hygiene training</a:t>
            </a:r>
          </a:p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Behavioral analytics</a:t>
            </a:r>
          </a:p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Multi-factor authentication</a:t>
            </a:r>
          </a:p>
          <a:p>
            <a:pPr>
              <a:buClr>
                <a:schemeClr val="bg2"/>
              </a:buClr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idx="4294967295"/>
          </p:nvPr>
        </p:nvSpPr>
        <p:spPr>
          <a:xfrm>
            <a:off x="4563279" y="3806784"/>
            <a:ext cx="2705029" cy="823912"/>
          </a:xfrm>
        </p:spPr>
        <p:txBody>
          <a:bodyPr anchor="t">
            <a:noAutofit/>
          </a:bodyPr>
          <a:lstStyle/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“Nation-states are robbing banks.”</a:t>
            </a:r>
          </a:p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Criminal groups more sophisticated, organized</a:t>
            </a:r>
          </a:p>
          <a:p>
            <a:pPr>
              <a:buClr>
                <a:schemeClr val="bg2"/>
              </a:buClr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Law enforcement capacity</a:t>
            </a:r>
          </a:p>
        </p:txBody>
      </p:sp>
    </p:spTree>
    <p:extLst>
      <p:ext uri="{BB962C8B-B14F-4D97-AF65-F5344CB8AC3E}">
        <p14:creationId xmlns:p14="http://schemas.microsoft.com/office/powerpoint/2010/main" val="360995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A2B2A4-1B03-4C2F-92B7-31A90A6553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5" y="1160950"/>
            <a:ext cx="5528433" cy="4536098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04E6C2-8794-4999-A1DA-3E57EBCA0A1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412" y="1160951"/>
            <a:ext cx="5667449" cy="4536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6559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C733F-BF98-46B0-AF60-3E5898D7A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069060-1D4D-4B74-BF73-E0AFE161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7" name="Picture 2" descr="Image result for north korea cy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2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818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C733F-BF98-46B0-AF60-3E5898D7A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069060-1D4D-4B74-BF73-E0AFE161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2" descr="Carbanak_1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6446"/>
            <a:ext cx="12192000" cy="71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290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F648352-5ABD-4563-BF34-0BF1C2C22D7C}"/>
              </a:ext>
            </a:extLst>
          </p:cNvPr>
          <p:cNvSpPr/>
          <p:nvPr/>
        </p:nvSpPr>
        <p:spPr>
          <a:xfrm>
            <a:off x="1283678" y="1097593"/>
            <a:ext cx="962464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000500" algn="l"/>
              </a:tabLst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“Why should I bother to launch the attack myself? I can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use a bot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search Project Unicorn or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Shodan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[search engines that allow cybercriminals to search for exploitable systems] for banks that use Apache Struts, which is widely used by banks and contains a lot of known vulnerabilities, and then </a:t>
            </a:r>
            <a:r>
              <a:rPr 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drop off-the-shelf ransomware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 exploits those vulnerabilities. These kinds of low-level attacks are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easy to automate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then you can attack </a:t>
            </a:r>
            <a:r>
              <a:rPr 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thousands of targets for cheap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2825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ow and slow ddos">
            <a:extLst>
              <a:ext uri="{FF2B5EF4-FFF2-40B4-BE49-F238E27FC236}">
                <a16:creationId xmlns:a16="http://schemas.microsoft.com/office/drawing/2014/main" id="{D50A5CC0-D0C7-47B1-B140-7FBE2847F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7"/>
          <a:stretch/>
        </p:blipFill>
        <p:spPr bwMode="auto">
          <a:xfrm>
            <a:off x="6052770" y="1419225"/>
            <a:ext cx="5795401" cy="3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0316-InternetofThings-NEW_art">
            <a:extLst>
              <a:ext uri="{FF2B5EF4-FFF2-40B4-BE49-F238E27FC236}">
                <a16:creationId xmlns:a16="http://schemas.microsoft.com/office/drawing/2014/main" id="{F8F14B2A-15BF-4ACA-906C-EBD905F5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0" y="1419225"/>
            <a:ext cx="5560087" cy="38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1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one call phishing">
            <a:extLst>
              <a:ext uri="{FF2B5EF4-FFF2-40B4-BE49-F238E27FC236}">
                <a16:creationId xmlns:a16="http://schemas.microsoft.com/office/drawing/2014/main" id="{A3E4E3E4-AAB6-443E-96A1-C7088F264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3312" r="6851" b="2243"/>
          <a:stretch/>
        </p:blipFill>
        <p:spPr bwMode="auto">
          <a:xfrm>
            <a:off x="1042611" y="369277"/>
            <a:ext cx="10106778" cy="61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0853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d957c5ebfed93d2e3102e221b2140318f5b9dd9"/>
  <p:tag name="PRESGUID" val="6814b3df-b8a0-46d6-a69c-3d8ef28f1a6a"/>
</p:tagLst>
</file>

<file path=ppt/theme/theme1.xml><?xml version="1.0" encoding="utf-8"?>
<a:theme xmlns:a="http://schemas.openxmlformats.org/drawingml/2006/main" name="Sibos 2017 Toronto GRADUATED Template">
  <a:themeElements>
    <a:clrScheme name="SWIFT Institute Colour Palette">
      <a:dk1>
        <a:sysClr val="windowText" lastClr="000000"/>
      </a:dk1>
      <a:lt1>
        <a:sysClr val="window" lastClr="FFFFFF"/>
      </a:lt1>
      <a:dk2>
        <a:srgbClr val="B5A300"/>
      </a:dk2>
      <a:lt2>
        <a:srgbClr val="949D9E"/>
      </a:lt2>
      <a:accent1>
        <a:srgbClr val="065C53"/>
      </a:accent1>
      <a:accent2>
        <a:srgbClr val="693695"/>
      </a:accent2>
      <a:accent3>
        <a:srgbClr val="7A6E67"/>
      </a:accent3>
      <a:accent4>
        <a:srgbClr val="8E1025"/>
      </a:accent4>
      <a:accent5>
        <a:srgbClr val="E16600"/>
      </a:accent5>
      <a:accent6>
        <a:srgbClr val="003478"/>
      </a:accent6>
      <a:hlink>
        <a:srgbClr val="214A3C"/>
      </a:hlink>
      <a:folHlink>
        <a:srgbClr val="757500"/>
      </a:folHlink>
    </a:clrScheme>
    <a:fontScheme name="Custom 2">
      <a:majorFont>
        <a:latin typeface="Helvetica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800" dirty="0" err="1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Sibos 2017 Toronto GRADUATED Template</vt:lpstr>
      <vt:lpstr>PowerPoint Presentation</vt:lpstr>
      <vt:lpstr>Cyber Risk in the Financial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2017-07-28T11:15:39Z</dcterms:created>
  <dcterms:modified xsi:type="dcterms:W3CDTF">2017-12-10T21:44:08Z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1732205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D7.1.5</vt:lpwstr>
  </property>
</Properties>
</file>